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303" r:id="rId6"/>
    <p:sldId id="304" r:id="rId7"/>
    <p:sldId id="305" r:id="rId8"/>
    <p:sldId id="306" r:id="rId9"/>
    <p:sldId id="313" r:id="rId10"/>
    <p:sldId id="308" r:id="rId11"/>
    <p:sldId id="309" r:id="rId12"/>
    <p:sldId id="310" r:id="rId13"/>
    <p:sldId id="311" r:id="rId14"/>
    <p:sldId id="312" r:id="rId15"/>
    <p:sldId id="314" r:id="rId16"/>
    <p:sldId id="257" r:id="rId17"/>
    <p:sldId id="278" r:id="rId18"/>
    <p:sldId id="286" r:id="rId19"/>
    <p:sldId id="287" r:id="rId20"/>
    <p:sldId id="288" r:id="rId21"/>
    <p:sldId id="289" r:id="rId22"/>
    <p:sldId id="290" r:id="rId23"/>
    <p:sldId id="291" r:id="rId24"/>
    <p:sldId id="292" r:id="rId25"/>
    <p:sldId id="294" r:id="rId26"/>
    <p:sldId id="295" r:id="rId27"/>
    <p:sldId id="29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55" autoAdjust="0"/>
  </p:normalViewPr>
  <p:slideViewPr>
    <p:cSldViewPr snapToGrid="0">
      <p:cViewPr varScale="1">
        <p:scale>
          <a:sx n="55" d="100"/>
          <a:sy n="55" d="100"/>
        </p:scale>
        <p:origin x="96" y="966"/>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12/10/2024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658A4-29AC-A06B-168E-30611329A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9CF5A4-AE76-FA9E-34B4-CE9961FB7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CC8B6-3B58-D688-2BD5-B64DE28301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315DF2-27A0-D4F1-A79E-D6017E0EDFDA}"/>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76833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86B62-4B07-F8B9-5FC9-42281A8A9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855BB8-3561-E2DE-A79E-87DFE6BE5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710C5-C422-F88F-1778-E145223366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11993B-4357-96A7-7A52-8C98EB8F64E0}"/>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152105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29BA1-4472-FA5C-C8AB-433834A04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A9E33-1304-3A1E-5D84-9BA092AC7A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EF188A-98D5-B498-CF18-7EC774BC31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F84C1A-2084-26ED-566A-EB8E02F570FF}"/>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562498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F0824-8E7D-F2DA-E8C2-CCCB072F3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DE3D1-2FC4-88D9-318A-3678EA531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63740-15BA-B7A0-974C-6AB21E3A6C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AE9446-2ABB-77A3-0336-5711988071D6}"/>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906992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BBBB6-5C2C-E095-0C91-37E5043CB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A51FFF-965A-8A30-FB78-73B3619D1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CF100-3B06-4458-F2F2-E628D889EA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8DADAD-3AA3-A1A8-E03C-044D4EAC333E}"/>
              </a:ext>
            </a:extLst>
          </p:cNvPr>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512810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7B057-A31D-2D1F-A4A4-6DB4CFB62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D4378-2118-A86A-E445-C5A133F0B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84750-F00C-432E-4DA1-D75538ACFF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F21D7C-F3E5-54B0-4C13-77DCE0B80800}"/>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4085820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52CC4-30FB-430D-3DCF-BF9484FEB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21CBB-B5BA-1904-86D3-2C3E69D9F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21E3F-7568-FFBC-3BD9-F2DB233F48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DC1676-B10C-F536-9EBE-139EDD09222D}"/>
              </a:ext>
            </a:extLst>
          </p:cNvPr>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205721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CCC56-FFC6-D5E8-AAAE-82068FDA1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E46249-0B12-AD37-309C-986187C65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34A5C-BD85-853E-3762-40A1EB2252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E4755E-CF55-D7BC-2ED0-B836545A6DFC}"/>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4176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E5393-1868-6D95-551D-74F054720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ACE70-803C-2F96-D533-230DE67249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AE8F0-A9BC-70D5-719F-A5FF3B319E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E2D540-C569-DBF3-5209-D62D7F03AE7E}"/>
              </a:ext>
            </a:extLst>
          </p:cNvPr>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887343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CA74D-79D1-930E-A029-D16AF54072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7C53B1-6D4A-B1AE-C9B2-404982510F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481B5F-2679-B3F0-5EBD-F5273FA3F5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A74446-87EE-3380-0555-47BE861D8385}"/>
              </a:ext>
            </a:extLst>
          </p:cNvPr>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3470737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24CB1-8E7E-3825-E448-36446DAF5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2746F-FBFA-3651-1842-50DA00711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1F31F-4981-582A-1F70-8EDE82B085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B666D6-2119-8924-77E2-C29B592DB694}"/>
              </a:ext>
            </a:extLst>
          </p:cNvPr>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2009744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1580A-E246-0211-54AC-2E55CAF1AE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A78941-8747-E7BB-BA37-EE0C76DA2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2B803-1899-6D69-6618-EFA4C70A7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5B9A65-475B-F347-B383-7E6B967F8073}"/>
              </a:ext>
            </a:extLst>
          </p:cNvPr>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90171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0D7D0-7B8B-F3F4-D412-E45766904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55EDD-5578-B98E-52B0-A468F07DA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3AF4A-6DEA-62FA-6D91-AAEB7F3CB4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E621D0-4903-BC25-E0CD-45250144F873}"/>
              </a:ext>
            </a:extLst>
          </p:cNvPr>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1087343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55D60-684B-945D-5210-9CC64B715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750804-5B44-DBA5-CD72-B72EED583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E94992-B955-5B17-1FA2-25A39AFAC7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BAC5BF-0DA9-F1C9-1468-F858146A899F}"/>
              </a:ext>
            </a:extLst>
          </p:cNvPr>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53194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D28D6-4CF2-06A8-6BEB-446BA0B3F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D6770-2FD8-E097-1DD7-8EFD5CFB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A7ECD7-0296-CC17-5839-E9E0819312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88E150-50A0-0802-DFCF-1613660F3DF2}"/>
              </a:ext>
            </a:extLst>
          </p:cNvPr>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15456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0AF3F-F193-3986-35C2-F3E74E5C6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1A70F-D68A-FAA5-E452-0D4A56C85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2E8EB3-88AC-E372-B17A-D00043CF63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6FFCDF-7C0D-B834-2835-7825830C5F7F}"/>
              </a:ext>
            </a:extLst>
          </p:cNvPr>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74065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8F3DC-2EDD-3A71-1BE6-F9C020F141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D3739-EA70-B9D8-E1AA-F0341A828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F6FB9-0470-7F88-3798-644709F6B8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D91A1F-4B36-B741-0B11-CDC833D81F5F}"/>
              </a:ext>
            </a:extLst>
          </p:cNvPr>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689659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EBD2A-FD87-6ED5-1BA5-274645D506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F30AB7-A4A9-E85A-EC08-5CF1D25EC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94571B-C198-0D81-0C70-5A92F0FC27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80FADF-077F-BC87-100A-A599DA471C0E}"/>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393003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E79D5-23D7-B1E8-B020-09B9BC009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8C085-031E-8B02-7EBE-C93217112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88D380-746A-F40A-F91B-54EE9CDFB6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A1BBFD-BC42-9EC6-3D89-CED079DE01A8}"/>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836314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DBA35-24F1-9320-203C-7EA46C474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E80ED6-1300-6E8C-83DF-859C43603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979FE0-7023-1624-6DDC-E7DAF240C8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21C735-67AE-05B0-F2A6-CA733FB6C803}"/>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67910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0B011-B5E9-DB40-66E8-7B05723DF3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CCA8F-FBD1-ACC1-7C03-E48F4900E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A6139-7F9E-24C8-579C-3552A885C2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961C04-6230-71CF-5B4C-229389D8BB5A}"/>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018808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en-US" dirty="0"/>
              <a:t>Order Statistics</a:t>
            </a:r>
            <a:br>
              <a:rPr lang="en-US" dirty="0"/>
            </a:br>
            <a:r>
              <a:rPr lang="en-US" dirty="0"/>
              <a:t>and</a:t>
            </a:r>
            <a:br>
              <a:rPr lang="en-US" dirty="0"/>
            </a:br>
            <a:r>
              <a:rPr lang="en-US" dirty="0"/>
              <a:t>Median Filtering</a:t>
            </a:r>
          </a:p>
        </p:txBody>
      </p:sp>
      <p:sp>
        <p:nvSpPr>
          <p:cNvPr id="3" name="Content Placeholder 2">
            <a:extLst>
              <a:ext uri="{FF2B5EF4-FFF2-40B4-BE49-F238E27FC236}">
                <a16:creationId xmlns:a16="http://schemas.microsoft.com/office/drawing/2014/main" id="{D5C84159-6C95-94C5-35B2-7802A33D3408}"/>
              </a:ext>
            </a:extLst>
          </p:cNvPr>
          <p:cNvSpPr txBox="1">
            <a:spLocks/>
          </p:cNvSpPr>
          <p:nvPr/>
        </p:nvSpPr>
        <p:spPr>
          <a:xfrm>
            <a:off x="7362825" y="5674389"/>
            <a:ext cx="2895600" cy="5168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By Youssef M</a:t>
            </a:r>
          </a:p>
        </p:txBody>
      </p:sp>
      <p:sp>
        <p:nvSpPr>
          <p:cNvPr id="4" name="Title 1">
            <a:extLst>
              <a:ext uri="{FF2B5EF4-FFF2-40B4-BE49-F238E27FC236}">
                <a16:creationId xmlns:a16="http://schemas.microsoft.com/office/drawing/2014/main" id="{6C43A47B-6461-FF8D-7C01-0DBE7AABF836}"/>
              </a:ext>
            </a:extLst>
          </p:cNvPr>
          <p:cNvSpPr txBox="1">
            <a:spLocks/>
          </p:cNvSpPr>
          <p:nvPr/>
        </p:nvSpPr>
        <p:spPr>
          <a:xfrm>
            <a:off x="374883" y="4929990"/>
            <a:ext cx="4941771" cy="17184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dirty="0"/>
              <a:t>CSC382 Final Project</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50EB9-9A5B-FA7B-5D67-2024BCE8F553}"/>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0F118C1-6BB4-DEA7-1768-EF9432D818C6}"/>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10</a:t>
            </a:fld>
            <a:endParaRPr lang="en-US" dirty="0"/>
          </a:p>
        </p:txBody>
      </p:sp>
      <p:sp>
        <p:nvSpPr>
          <p:cNvPr id="2" name="Subtitle 2">
            <a:extLst>
              <a:ext uri="{FF2B5EF4-FFF2-40B4-BE49-F238E27FC236}">
                <a16:creationId xmlns:a16="http://schemas.microsoft.com/office/drawing/2014/main" id="{CAB1FD6A-2A6C-AE24-0E38-ED89256F6E69}"/>
              </a:ext>
            </a:extLst>
          </p:cNvPr>
          <p:cNvSpPr txBox="1">
            <a:spLocks/>
          </p:cNvSpPr>
          <p:nvPr/>
        </p:nvSpPr>
        <p:spPr>
          <a:xfrm>
            <a:off x="6693940" y="96439"/>
            <a:ext cx="5294684" cy="3008711"/>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Extracts an </a:t>
            </a:r>
            <a:r>
              <a:rPr lang="en-US" dirty="0" err="1"/>
              <a:t>n×n</a:t>
            </a:r>
            <a:r>
              <a:rPr lang="en-US" dirty="0"/>
              <a:t> neighborhood around the current pixel using </a:t>
            </a:r>
            <a:r>
              <a:rPr lang="en-US" dirty="0" err="1"/>
              <a:t>extract_nxn_subarray</a:t>
            </a:r>
            <a:r>
              <a:rPr lang="en-US" dirty="0"/>
              <a:t>. Converts the neighborhood into a 1D array using flatten() to simplify operations. Uses </a:t>
            </a:r>
            <a:r>
              <a:rPr lang="en-US" dirty="0" err="1"/>
              <a:t>orderStatistics</a:t>
            </a:r>
            <a:r>
              <a:rPr lang="en-US" dirty="0"/>
              <a:t> to calculate the median of the neighborhood, which is the “length of subarray / 2”-th smallest element. Replaces the pixel value with the median.</a:t>
            </a:r>
          </a:p>
          <a:p>
            <a:pPr algn="ctr">
              <a:lnSpc>
                <a:spcPct val="100000"/>
              </a:lnSpc>
            </a:pPr>
            <a:r>
              <a:rPr lang="en-US" dirty="0"/>
              <a:t>The median filter smooths the image while preserving edges by replacing each pixel with the median of its neighborhood.</a:t>
            </a:r>
          </a:p>
        </p:txBody>
      </p:sp>
      <p:sp>
        <p:nvSpPr>
          <p:cNvPr id="4" name="Subtitle 2">
            <a:extLst>
              <a:ext uri="{FF2B5EF4-FFF2-40B4-BE49-F238E27FC236}">
                <a16:creationId xmlns:a16="http://schemas.microsoft.com/office/drawing/2014/main" id="{3DC5E5A3-9357-33D4-7FA1-774F9A76879D}"/>
              </a:ext>
            </a:extLst>
          </p:cNvPr>
          <p:cNvSpPr txBox="1">
            <a:spLocks/>
          </p:cNvSpPr>
          <p:nvPr/>
        </p:nvSpPr>
        <p:spPr>
          <a:xfrm>
            <a:off x="0" y="628650"/>
            <a:ext cx="5539100" cy="24765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dirty="0"/>
          </a:p>
        </p:txBody>
      </p:sp>
      <p:pic>
        <p:nvPicPr>
          <p:cNvPr id="7" name="Picture 6" descr="A screen shot of a computer program&#10;&#10;Description automatically generated">
            <a:extLst>
              <a:ext uri="{FF2B5EF4-FFF2-40B4-BE49-F238E27FC236}">
                <a16:creationId xmlns:a16="http://schemas.microsoft.com/office/drawing/2014/main" id="{C188C6C7-279C-1401-8DD3-C765B0546B3D}"/>
              </a:ext>
            </a:extLst>
          </p:cNvPr>
          <p:cNvPicPr>
            <a:picLocks noChangeAspect="1"/>
          </p:cNvPicPr>
          <p:nvPr/>
        </p:nvPicPr>
        <p:blipFill>
          <a:blip r:embed="rId3"/>
          <a:stretch>
            <a:fillRect/>
          </a:stretch>
        </p:blipFill>
        <p:spPr>
          <a:xfrm>
            <a:off x="203376" y="994766"/>
            <a:ext cx="6424810" cy="1744268"/>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56AAFE16-EF20-70B5-B02B-A0856B8BE049}"/>
              </a:ext>
            </a:extLst>
          </p:cNvPr>
          <p:cNvPicPr>
            <a:picLocks noChangeAspect="1"/>
          </p:cNvPicPr>
          <p:nvPr/>
        </p:nvPicPr>
        <p:blipFill>
          <a:blip r:embed="rId4"/>
          <a:stretch>
            <a:fillRect/>
          </a:stretch>
        </p:blipFill>
        <p:spPr>
          <a:xfrm>
            <a:off x="0" y="3429000"/>
            <a:ext cx="6424810" cy="1066949"/>
          </a:xfrm>
          <a:prstGeom prst="rect">
            <a:avLst/>
          </a:prstGeom>
        </p:spPr>
      </p:pic>
      <p:sp>
        <p:nvSpPr>
          <p:cNvPr id="8" name="Subtitle 2">
            <a:extLst>
              <a:ext uri="{FF2B5EF4-FFF2-40B4-BE49-F238E27FC236}">
                <a16:creationId xmlns:a16="http://schemas.microsoft.com/office/drawing/2014/main" id="{1F321BD1-1F68-2E2C-F962-B4A74D078A8C}"/>
              </a:ext>
            </a:extLst>
          </p:cNvPr>
          <p:cNvSpPr txBox="1">
            <a:spLocks/>
          </p:cNvSpPr>
          <p:nvPr/>
        </p:nvSpPr>
        <p:spPr>
          <a:xfrm>
            <a:off x="6560590" y="3286124"/>
            <a:ext cx="5294684" cy="1524001"/>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dirty="0"/>
              <a:t>Converts the processed </a:t>
            </a:r>
            <a:r>
              <a:rPr lang="en-US" sz="1600" dirty="0" err="1"/>
              <a:t>numpy</a:t>
            </a:r>
            <a:r>
              <a:rPr lang="en-US" sz="1600" dirty="0"/>
              <a:t> array back to an image using </a:t>
            </a:r>
            <a:r>
              <a:rPr lang="en-US" sz="1600" dirty="0" err="1"/>
              <a:t>img.fromarray</a:t>
            </a:r>
            <a:r>
              <a:rPr lang="en-US" sz="1600" dirty="0"/>
              <a:t>. Saves the image to a designated folder with a unique filename.</a:t>
            </a:r>
          </a:p>
          <a:p>
            <a:pPr algn="ctr">
              <a:lnSpc>
                <a:spcPct val="100000"/>
              </a:lnSpc>
            </a:pPr>
            <a:r>
              <a:rPr lang="en-US" sz="1600" dirty="0"/>
              <a:t>Ensures that each processed image is saved for later viewing and analysis, without overwriting previous results.</a:t>
            </a:r>
          </a:p>
        </p:txBody>
      </p:sp>
      <p:pic>
        <p:nvPicPr>
          <p:cNvPr id="10" name="Picture 9" descr="A black screen with white text&#10;&#10;Description automatically generated">
            <a:extLst>
              <a:ext uri="{FF2B5EF4-FFF2-40B4-BE49-F238E27FC236}">
                <a16:creationId xmlns:a16="http://schemas.microsoft.com/office/drawing/2014/main" id="{5842A9E1-3BA7-7A82-16AE-F61C67F954B3}"/>
              </a:ext>
            </a:extLst>
          </p:cNvPr>
          <p:cNvPicPr>
            <a:picLocks noChangeAspect="1"/>
          </p:cNvPicPr>
          <p:nvPr/>
        </p:nvPicPr>
        <p:blipFill>
          <a:blip r:embed="rId5"/>
          <a:stretch>
            <a:fillRect/>
          </a:stretch>
        </p:blipFill>
        <p:spPr>
          <a:xfrm>
            <a:off x="1383469" y="5467251"/>
            <a:ext cx="2772162" cy="704948"/>
          </a:xfrm>
          <a:prstGeom prst="rect">
            <a:avLst/>
          </a:prstGeom>
        </p:spPr>
      </p:pic>
      <p:sp>
        <p:nvSpPr>
          <p:cNvPr id="11" name="Subtitle 2">
            <a:extLst>
              <a:ext uri="{FF2B5EF4-FFF2-40B4-BE49-F238E27FC236}">
                <a16:creationId xmlns:a16="http://schemas.microsoft.com/office/drawing/2014/main" id="{3F048E96-83ED-6210-1CE2-DACF3B76887C}"/>
              </a:ext>
            </a:extLst>
          </p:cNvPr>
          <p:cNvSpPr txBox="1">
            <a:spLocks/>
          </p:cNvSpPr>
          <p:nvPr/>
        </p:nvSpPr>
        <p:spPr>
          <a:xfrm>
            <a:off x="5513847" y="5291734"/>
            <a:ext cx="5294684" cy="1143000"/>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dirty="0"/>
              <a:t>Ensures that the </a:t>
            </a:r>
            <a:r>
              <a:rPr lang="en-US" sz="1600" dirty="0" err="1"/>
              <a:t>filterImage</a:t>
            </a:r>
            <a:r>
              <a:rPr lang="en-US" sz="1600" dirty="0"/>
              <a:t> function runs only when the script is executed directly, not when it’s imported as a </a:t>
            </a:r>
            <a:r>
              <a:rPr lang="en-US" sz="1600" dirty="0" err="1"/>
              <a:t>module.This</a:t>
            </a:r>
            <a:r>
              <a:rPr lang="en-US" sz="1600" dirty="0"/>
              <a:t> is a common practice in Python to improve code reusability.</a:t>
            </a:r>
          </a:p>
        </p:txBody>
      </p:sp>
    </p:spTree>
    <p:extLst>
      <p:ext uri="{BB962C8B-B14F-4D97-AF65-F5344CB8AC3E}">
        <p14:creationId xmlns:p14="http://schemas.microsoft.com/office/powerpoint/2010/main" val="184511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63D9D-B173-969F-FF71-85CD75B3F280}"/>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D1CB1F8-B595-80D5-B35F-1CF7814FB82F}"/>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11</a:t>
            </a:fld>
            <a:endParaRPr lang="en-US" dirty="0"/>
          </a:p>
        </p:txBody>
      </p:sp>
      <p:sp>
        <p:nvSpPr>
          <p:cNvPr id="2" name="Subtitle 2">
            <a:extLst>
              <a:ext uri="{FF2B5EF4-FFF2-40B4-BE49-F238E27FC236}">
                <a16:creationId xmlns:a16="http://schemas.microsoft.com/office/drawing/2014/main" id="{EBA225E2-D291-23EB-A27D-C87646602E5D}"/>
              </a:ext>
            </a:extLst>
          </p:cNvPr>
          <p:cNvSpPr txBox="1">
            <a:spLocks/>
          </p:cNvSpPr>
          <p:nvPr/>
        </p:nvSpPr>
        <p:spPr>
          <a:xfrm>
            <a:off x="2274875" y="1463276"/>
            <a:ext cx="8098475" cy="4339647"/>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400" b="1" u="sng" dirty="0"/>
              <a:t>Summary of the key steps for median filtering code:</a:t>
            </a:r>
            <a:br>
              <a:rPr lang="en-US" sz="2400" b="1" u="sng" dirty="0"/>
            </a:br>
            <a:br>
              <a:rPr lang="en-US" sz="2400" dirty="0"/>
            </a:br>
            <a:r>
              <a:rPr lang="en-US" sz="2400" dirty="0"/>
              <a:t>Extract Neighborhood: </a:t>
            </a:r>
            <a:r>
              <a:rPr lang="en-US" sz="2400" dirty="0" err="1"/>
              <a:t>extract_nxn_subarray</a:t>
            </a:r>
            <a:r>
              <a:rPr lang="en-US" sz="2400" dirty="0"/>
              <a:t> handles edge cases for </a:t>
            </a:r>
            <a:r>
              <a:rPr lang="en-US" sz="2400" dirty="0" err="1"/>
              <a:t>n×n</a:t>
            </a:r>
            <a:r>
              <a:rPr lang="en-US" sz="2400" dirty="0"/>
              <a:t> windows. </a:t>
            </a:r>
          </a:p>
          <a:p>
            <a:pPr algn="ctr">
              <a:lnSpc>
                <a:spcPct val="100000"/>
              </a:lnSpc>
            </a:pPr>
            <a:r>
              <a:rPr lang="en-US" sz="2400" dirty="0"/>
              <a:t>Median Calculation: Uses </a:t>
            </a:r>
            <a:r>
              <a:rPr lang="en-US" sz="2400" dirty="0" err="1"/>
              <a:t>orderStatistics</a:t>
            </a:r>
            <a:r>
              <a:rPr lang="en-US" sz="2400" dirty="0"/>
              <a:t> to compute the median for each pixel’s neighborhood.</a:t>
            </a:r>
          </a:p>
          <a:p>
            <a:pPr algn="ctr">
              <a:lnSpc>
                <a:spcPct val="100000"/>
              </a:lnSpc>
            </a:pPr>
            <a:r>
              <a:rPr lang="en-US" sz="2400" dirty="0"/>
              <a:t>Pixel-by-Pixel Processing: Applies the median filter across the entire image.</a:t>
            </a:r>
          </a:p>
          <a:p>
            <a:pPr algn="ctr">
              <a:lnSpc>
                <a:spcPct val="100000"/>
              </a:lnSpc>
            </a:pPr>
            <a:r>
              <a:rPr lang="en-US" sz="2400" dirty="0"/>
              <a:t>Save Results: Writes the filtered image to an output folder.</a:t>
            </a:r>
          </a:p>
          <a:p>
            <a:pPr algn="ctr">
              <a:lnSpc>
                <a:spcPct val="100000"/>
              </a:lnSpc>
            </a:pPr>
            <a:r>
              <a:rPr lang="en-US" sz="2400" dirty="0"/>
              <a:t>Next we will go over the median filtering time complexity:</a:t>
            </a:r>
          </a:p>
        </p:txBody>
      </p:sp>
      <p:sp>
        <p:nvSpPr>
          <p:cNvPr id="4" name="Subtitle 2">
            <a:extLst>
              <a:ext uri="{FF2B5EF4-FFF2-40B4-BE49-F238E27FC236}">
                <a16:creationId xmlns:a16="http://schemas.microsoft.com/office/drawing/2014/main" id="{F5970CEF-E1C6-F76B-5DD7-232F76C1C721}"/>
              </a:ext>
            </a:extLst>
          </p:cNvPr>
          <p:cNvSpPr txBox="1">
            <a:spLocks/>
          </p:cNvSpPr>
          <p:nvPr/>
        </p:nvSpPr>
        <p:spPr>
          <a:xfrm>
            <a:off x="0" y="628650"/>
            <a:ext cx="5539100" cy="24765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dirty="0"/>
          </a:p>
        </p:txBody>
      </p:sp>
    </p:spTree>
    <p:extLst>
      <p:ext uri="{BB962C8B-B14F-4D97-AF65-F5344CB8AC3E}">
        <p14:creationId xmlns:p14="http://schemas.microsoft.com/office/powerpoint/2010/main" val="187677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C223D-6AC2-6CE6-2351-A2BF1C554CE2}"/>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0E45D44-1367-EC64-2580-BD784038541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12</a:t>
            </a:fld>
            <a:endParaRPr lang="en-US" dirty="0"/>
          </a:p>
        </p:txBody>
      </p:sp>
      <p:sp>
        <p:nvSpPr>
          <p:cNvPr id="2" name="Subtitle 2">
            <a:extLst>
              <a:ext uri="{FF2B5EF4-FFF2-40B4-BE49-F238E27FC236}">
                <a16:creationId xmlns:a16="http://schemas.microsoft.com/office/drawing/2014/main" id="{347E2B59-FB98-9E66-2285-186738D12E49}"/>
              </a:ext>
            </a:extLst>
          </p:cNvPr>
          <p:cNvSpPr txBox="1">
            <a:spLocks/>
          </p:cNvSpPr>
          <p:nvPr/>
        </p:nvSpPr>
        <p:spPr>
          <a:xfrm>
            <a:off x="2274875" y="299876"/>
            <a:ext cx="8098475" cy="6258247"/>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400" dirty="0"/>
              <a:t>The time complexity for this median filtering code is:</a:t>
            </a:r>
          </a:p>
          <a:p>
            <a:pPr algn="ctr">
              <a:lnSpc>
                <a:spcPct val="100000"/>
              </a:lnSpc>
            </a:pPr>
            <a:r>
              <a:rPr lang="en-US" sz="2400" dirty="0"/>
              <a:t>O(w * h * n^2)</a:t>
            </a:r>
          </a:p>
          <a:p>
            <a:pPr algn="ctr">
              <a:lnSpc>
                <a:spcPct val="100000"/>
              </a:lnSpc>
            </a:pPr>
            <a:r>
              <a:rPr lang="en-US" sz="2400" dirty="0"/>
              <a:t>w*h is for the image dimensions, this code processes every pixel in the image, iterating over its width (w) and height (h).</a:t>
            </a:r>
          </a:p>
          <a:p>
            <a:pPr algn="ctr">
              <a:lnSpc>
                <a:spcPct val="100000"/>
              </a:lnSpc>
            </a:pPr>
            <a:r>
              <a:rPr lang="en-US" sz="2400" dirty="0"/>
              <a:t>For each pixel, it extracts an n * n , aka n^2, subarray which involves O(n^2) operations.</a:t>
            </a:r>
          </a:p>
          <a:p>
            <a:pPr algn="ctr">
              <a:lnSpc>
                <a:spcPct val="100000"/>
              </a:lnSpc>
            </a:pPr>
            <a:r>
              <a:rPr lang="en-US" sz="2400" dirty="0"/>
              <a:t>Finding the median of the subarray using </a:t>
            </a:r>
            <a:r>
              <a:rPr lang="en-US" sz="2400" dirty="0" err="1"/>
              <a:t>orderStatistics</a:t>
            </a:r>
            <a:r>
              <a:rPr lang="en-US" sz="2400" dirty="0"/>
              <a:t> also takes O(n^2) because the </a:t>
            </a:r>
            <a:r>
              <a:rPr lang="en-US" sz="2400" dirty="0" err="1"/>
              <a:t>orderStatistics</a:t>
            </a:r>
            <a:r>
              <a:rPr lang="en-US" sz="2400" dirty="0"/>
              <a:t> function </a:t>
            </a:r>
            <a:r>
              <a:rPr lang="en-US" sz="2400" dirty="0" err="1"/>
              <a:t>provesses</a:t>
            </a:r>
            <a:r>
              <a:rPr lang="en-US" sz="2400" dirty="0"/>
              <a:t> the n^2 elements in the subarray to find the median. Since it uses the Median of Medians algorithm, this step is also O(n^2).</a:t>
            </a:r>
          </a:p>
          <a:p>
            <a:pPr algn="ctr">
              <a:lnSpc>
                <a:spcPct val="100000"/>
              </a:lnSpc>
            </a:pPr>
            <a:r>
              <a:rPr lang="en-US" sz="2400" dirty="0"/>
              <a:t>For each pixel its O(n^2)</a:t>
            </a:r>
          </a:p>
          <a:p>
            <a:pPr algn="ctr">
              <a:lnSpc>
                <a:spcPct val="100000"/>
              </a:lnSpc>
            </a:pPr>
            <a:r>
              <a:rPr lang="en-US" sz="2400" dirty="0"/>
              <a:t>For the entire image though, its O(w*h*n^2).</a:t>
            </a:r>
          </a:p>
        </p:txBody>
      </p:sp>
      <p:sp>
        <p:nvSpPr>
          <p:cNvPr id="4" name="Subtitle 2">
            <a:extLst>
              <a:ext uri="{FF2B5EF4-FFF2-40B4-BE49-F238E27FC236}">
                <a16:creationId xmlns:a16="http://schemas.microsoft.com/office/drawing/2014/main" id="{2B440BE1-DA5A-C928-C149-45EA7C651570}"/>
              </a:ext>
            </a:extLst>
          </p:cNvPr>
          <p:cNvSpPr txBox="1">
            <a:spLocks/>
          </p:cNvSpPr>
          <p:nvPr/>
        </p:nvSpPr>
        <p:spPr>
          <a:xfrm>
            <a:off x="0" y="628650"/>
            <a:ext cx="5539100" cy="24765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dirty="0"/>
          </a:p>
        </p:txBody>
      </p:sp>
    </p:spTree>
    <p:extLst>
      <p:ext uri="{BB962C8B-B14F-4D97-AF65-F5344CB8AC3E}">
        <p14:creationId xmlns:p14="http://schemas.microsoft.com/office/powerpoint/2010/main" val="216923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13</a:t>
            </a:fld>
            <a:endParaRPr lang="en-US" dirty="0"/>
          </a:p>
        </p:txBody>
      </p:sp>
      <p:pic>
        <p:nvPicPr>
          <p:cNvPr id="8" name="Picture 7" descr="A graph of different colored lines&#10;&#10;Description automatically generated">
            <a:extLst>
              <a:ext uri="{FF2B5EF4-FFF2-40B4-BE49-F238E27FC236}">
                <a16:creationId xmlns:a16="http://schemas.microsoft.com/office/drawing/2014/main" id="{2E78E4B2-6B23-0A9E-BD0D-AE067DD09BD0}"/>
              </a:ext>
            </a:extLst>
          </p:cNvPr>
          <p:cNvPicPr>
            <a:picLocks noChangeAspect="1"/>
          </p:cNvPicPr>
          <p:nvPr/>
        </p:nvPicPr>
        <p:blipFill>
          <a:blip r:embed="rId3"/>
          <a:stretch>
            <a:fillRect/>
          </a:stretch>
        </p:blipFill>
        <p:spPr>
          <a:xfrm>
            <a:off x="2433950" y="1400175"/>
            <a:ext cx="7734300" cy="5800725"/>
          </a:xfrm>
          <a:prstGeom prst="rect">
            <a:avLst/>
          </a:prstGeom>
        </p:spPr>
      </p:pic>
      <p:sp>
        <p:nvSpPr>
          <p:cNvPr id="13" name="Title 1">
            <a:extLst>
              <a:ext uri="{FF2B5EF4-FFF2-40B4-BE49-F238E27FC236}">
                <a16:creationId xmlns:a16="http://schemas.microsoft.com/office/drawing/2014/main" id="{C9DE03AF-12E3-7800-C3D8-F355EFE26E32}"/>
              </a:ext>
            </a:extLst>
          </p:cNvPr>
          <p:cNvSpPr txBox="1">
            <a:spLocks/>
          </p:cNvSpPr>
          <p:nvPr/>
        </p:nvSpPr>
        <p:spPr>
          <a:xfrm>
            <a:off x="3619496" y="0"/>
            <a:ext cx="5591175" cy="4762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bg1"/>
                </a:solidFill>
                <a:latin typeface="+mj-lt"/>
                <a:ea typeface="+mj-ea"/>
                <a:cs typeface="+mj-cs"/>
              </a:defRPr>
            </a:lvl1pPr>
          </a:lstStyle>
          <a:p>
            <a:r>
              <a:rPr lang="en-US" dirty="0"/>
              <a:t>Order Statistic Algorithm</a:t>
            </a:r>
          </a:p>
        </p:txBody>
      </p:sp>
      <p:sp>
        <p:nvSpPr>
          <p:cNvPr id="15" name="Subtitle 2">
            <a:extLst>
              <a:ext uri="{FF2B5EF4-FFF2-40B4-BE49-F238E27FC236}">
                <a16:creationId xmlns:a16="http://schemas.microsoft.com/office/drawing/2014/main" id="{191192F3-FD01-7647-D72A-8D74388B8EC1}"/>
              </a:ext>
            </a:extLst>
          </p:cNvPr>
          <p:cNvSpPr txBox="1">
            <a:spLocks/>
          </p:cNvSpPr>
          <p:nvPr/>
        </p:nvSpPr>
        <p:spPr>
          <a:xfrm>
            <a:off x="2433950" y="409575"/>
            <a:ext cx="7734300" cy="1257301"/>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0" i="0" dirty="0">
                <a:effectLst/>
                <a:latin typeface="-apple-system"/>
              </a:rPr>
              <a:t>Run Time for all combination of n and N.</a:t>
            </a:r>
          </a:p>
          <a:p>
            <a:pPr algn="ctr">
              <a:lnSpc>
                <a:spcPct val="100000"/>
              </a:lnSpc>
            </a:pPr>
            <a:r>
              <a:rPr lang="en-US" dirty="0"/>
              <a:t>https://www.canva.com/design/DAF9L9m6cMk/Tj1pmhV5qKzXluBXy5g3gg/edit</a:t>
            </a:r>
          </a:p>
        </p:txBody>
      </p:sp>
    </p:spTree>
    <p:extLst>
      <p:ext uri="{BB962C8B-B14F-4D97-AF65-F5344CB8AC3E}">
        <p14:creationId xmlns:p14="http://schemas.microsoft.com/office/powerpoint/2010/main" val="171321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DE3995D2-DDE6-B6DF-B937-2122E04ABE66}"/>
              </a:ext>
            </a:extLst>
          </p:cNvPr>
          <p:cNvSpPr txBox="1">
            <a:spLocks/>
          </p:cNvSpPr>
          <p:nvPr/>
        </p:nvSpPr>
        <p:spPr>
          <a:xfrm>
            <a:off x="2110100" y="70047"/>
            <a:ext cx="7734300" cy="1949253"/>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000" b="1" i="0" dirty="0">
                <a:solidFill>
                  <a:srgbClr val="1F2328"/>
                </a:solidFill>
                <a:effectLst/>
                <a:latin typeface="-apple-system"/>
              </a:rPr>
              <a:t>Results For Median Filtering Images</a:t>
            </a:r>
            <a:endParaRPr lang="en-US" sz="2000" b="0" i="0" dirty="0">
              <a:solidFill>
                <a:srgbClr val="1F2328"/>
              </a:solidFill>
              <a:effectLst/>
              <a:latin typeface="-apple-system"/>
            </a:endParaRPr>
          </a:p>
          <a:p>
            <a:pPr algn="ctr">
              <a:lnSpc>
                <a:spcPct val="100000"/>
              </a:lnSpc>
            </a:pPr>
            <a:r>
              <a:rPr lang="en-US" sz="2000" b="0" i="0" dirty="0">
                <a:solidFill>
                  <a:srgbClr val="1F2328"/>
                </a:solidFill>
                <a:effectLst/>
                <a:latin typeface="-apple-system"/>
              </a:rPr>
              <a:t>-used .</a:t>
            </a:r>
            <a:r>
              <a:rPr lang="en-US" sz="2000" b="0" i="0" dirty="0" err="1">
                <a:solidFill>
                  <a:srgbClr val="1F2328"/>
                </a:solidFill>
                <a:effectLst/>
                <a:latin typeface="-apple-system"/>
              </a:rPr>
              <a:t>png</a:t>
            </a:r>
            <a:r>
              <a:rPr lang="en-US" sz="2000" b="0" i="0" dirty="0">
                <a:solidFill>
                  <a:srgbClr val="1F2328"/>
                </a:solidFill>
                <a:effectLst/>
                <a:latin typeface="-apple-system"/>
              </a:rPr>
              <a:t> files for this project that I found online and using Python libraries such as: Python Imaging Library: to extract images and save images </a:t>
            </a:r>
            <a:r>
              <a:rPr lang="en-US" sz="2000" b="0" i="0" dirty="0" err="1">
                <a:solidFill>
                  <a:srgbClr val="1F2328"/>
                </a:solidFill>
                <a:effectLst/>
                <a:latin typeface="-apple-system"/>
              </a:rPr>
              <a:t>Numpy</a:t>
            </a:r>
            <a:r>
              <a:rPr lang="en-US" sz="2000" b="0" i="0" dirty="0">
                <a:solidFill>
                  <a:srgbClr val="1F2328"/>
                </a:solidFill>
                <a:effectLst/>
                <a:latin typeface="-apple-system"/>
              </a:rPr>
              <a:t>: to turn the image into a </a:t>
            </a:r>
            <a:r>
              <a:rPr lang="en-US" sz="2000" b="0" i="0" dirty="0" err="1">
                <a:solidFill>
                  <a:srgbClr val="1F2328"/>
                </a:solidFill>
                <a:effectLst/>
                <a:latin typeface="-apple-system"/>
              </a:rPr>
              <a:t>numpy</a:t>
            </a:r>
            <a:r>
              <a:rPr lang="en-US" sz="2000" b="0" i="0" dirty="0">
                <a:solidFill>
                  <a:srgbClr val="1F2328"/>
                </a:solidFill>
                <a:effectLst/>
                <a:latin typeface="-apple-system"/>
              </a:rPr>
              <a:t> array that we can run our order stat algorithm on glob: to access my files and operating system</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026" name="Picture 2">
            <a:extLst>
              <a:ext uri="{FF2B5EF4-FFF2-40B4-BE49-F238E27FC236}">
                <a16:creationId xmlns:a16="http://schemas.microsoft.com/office/drawing/2014/main" id="{1C56C68B-4CBA-FB96-B6E4-47357FEA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900" y="2019300"/>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CAC15087-3323-9AC8-EACC-B486668C925F}"/>
              </a:ext>
            </a:extLst>
          </p:cNvPr>
          <p:cNvSpPr txBox="1">
            <a:spLocks/>
          </p:cNvSpPr>
          <p:nvPr/>
        </p:nvSpPr>
        <p:spPr>
          <a:xfrm>
            <a:off x="4486275" y="2814933"/>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028" name="Picture 4">
            <a:extLst>
              <a:ext uri="{FF2B5EF4-FFF2-40B4-BE49-F238E27FC236}">
                <a16:creationId xmlns:a16="http://schemas.microsoft.com/office/drawing/2014/main" id="{82800BF5-47A2-B7ED-EB7E-08485744A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019300"/>
            <a:ext cx="36576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96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5687C-0990-57B0-C542-046327E4191A}"/>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C1FC179B-E089-EA86-0842-86705B3C20EC}"/>
              </a:ext>
            </a:extLst>
          </p:cNvPr>
          <p:cNvSpPr txBox="1">
            <a:spLocks/>
          </p:cNvSpPr>
          <p:nvPr/>
        </p:nvSpPr>
        <p:spPr>
          <a:xfrm>
            <a:off x="4533900" y="1014708"/>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3074" name="Picture 2">
            <a:extLst>
              <a:ext uri="{FF2B5EF4-FFF2-40B4-BE49-F238E27FC236}">
                <a16:creationId xmlns:a16="http://schemas.microsoft.com/office/drawing/2014/main" id="{6305572A-9E1D-371F-AC34-929015BF8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9075"/>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74B630C-2970-5B80-B772-A8F024D60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219075"/>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485D38A-1D44-F0EA-3F25-0A8291A80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95650"/>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2">
            <a:extLst>
              <a:ext uri="{FF2B5EF4-FFF2-40B4-BE49-F238E27FC236}">
                <a16:creationId xmlns:a16="http://schemas.microsoft.com/office/drawing/2014/main" id="{F9570BEF-BA31-BAFA-B328-849BDAB9CBBB}"/>
              </a:ext>
            </a:extLst>
          </p:cNvPr>
          <p:cNvSpPr txBox="1">
            <a:spLocks/>
          </p:cNvSpPr>
          <p:nvPr/>
        </p:nvSpPr>
        <p:spPr>
          <a:xfrm>
            <a:off x="4572000" y="4127149"/>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3080" name="Picture 8">
            <a:extLst>
              <a:ext uri="{FF2B5EF4-FFF2-40B4-BE49-F238E27FC236}">
                <a16:creationId xmlns:a16="http://schemas.microsoft.com/office/drawing/2014/main" id="{307B7737-17F6-4E85-C3CA-9A294B8EA2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3404892"/>
            <a:ext cx="36576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711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AE609-F3BC-7A07-84EC-D959A48E0CB3}"/>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4A287E08-CAAC-3869-9DB3-F83D491EF284}"/>
              </a:ext>
            </a:extLst>
          </p:cNvPr>
          <p:cNvSpPr txBox="1">
            <a:spLocks/>
          </p:cNvSpPr>
          <p:nvPr/>
        </p:nvSpPr>
        <p:spPr>
          <a:xfrm>
            <a:off x="4533900" y="1014708"/>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D07DF58B-4147-BF37-36EC-FED36C7B4F56}"/>
              </a:ext>
            </a:extLst>
          </p:cNvPr>
          <p:cNvSpPr txBox="1">
            <a:spLocks/>
          </p:cNvSpPr>
          <p:nvPr/>
        </p:nvSpPr>
        <p:spPr>
          <a:xfrm>
            <a:off x="4572000" y="4127149"/>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4098" name="Picture 2">
            <a:extLst>
              <a:ext uri="{FF2B5EF4-FFF2-40B4-BE49-F238E27FC236}">
                <a16:creationId xmlns:a16="http://schemas.microsoft.com/office/drawing/2014/main" id="{9F3C353B-AC97-D8AE-6476-A1EFD3AF7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123825"/>
            <a:ext cx="3788709" cy="2933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5EFB23C-1CFD-98D4-FCE1-6656FAFF6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8254" y="123824"/>
            <a:ext cx="3874816" cy="30003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61C0802-26F5-0566-315C-4A8073D912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385" y="3543299"/>
            <a:ext cx="4086226" cy="27241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7563A485-C766-1F5F-DCB7-549F07597A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9188" y="3543299"/>
            <a:ext cx="4278965" cy="285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811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E4C54-190F-62B2-4258-B101527175FE}"/>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1D704832-998E-78ED-6A93-5A114DD289D1}"/>
              </a:ext>
            </a:extLst>
          </p:cNvPr>
          <p:cNvSpPr txBox="1">
            <a:spLocks/>
          </p:cNvSpPr>
          <p:nvPr/>
        </p:nvSpPr>
        <p:spPr>
          <a:xfrm>
            <a:off x="4533900" y="1014708"/>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E0B992D7-2A50-8D02-98F1-CE122F7FC515}"/>
              </a:ext>
            </a:extLst>
          </p:cNvPr>
          <p:cNvSpPr txBox="1">
            <a:spLocks/>
          </p:cNvSpPr>
          <p:nvPr/>
        </p:nvSpPr>
        <p:spPr>
          <a:xfrm>
            <a:off x="4533900" y="5025707"/>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5122" name="Picture 2">
            <a:extLst>
              <a:ext uri="{FF2B5EF4-FFF2-40B4-BE49-F238E27FC236}">
                <a16:creationId xmlns:a16="http://schemas.microsoft.com/office/drawing/2014/main" id="{81546EEF-54CB-75D4-6ADB-2C96677D9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0"/>
            <a:ext cx="3719511" cy="38462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8983690-721C-642D-0DDD-887FC99FD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863" y="0"/>
            <a:ext cx="3871912" cy="400384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1DEC5188-79E0-AF9B-B99E-CF3970213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389" y="4163399"/>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26A16BE-C34C-F016-6A9F-B86F10075F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9864" y="4163399"/>
            <a:ext cx="3871911" cy="258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036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EA88F-0FD9-63C8-13FC-92A3D7BF928B}"/>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67C47D58-9475-E51A-7DCD-DDD066957DC4}"/>
              </a:ext>
            </a:extLst>
          </p:cNvPr>
          <p:cNvSpPr txBox="1">
            <a:spLocks/>
          </p:cNvSpPr>
          <p:nvPr/>
        </p:nvSpPr>
        <p:spPr>
          <a:xfrm>
            <a:off x="4533900" y="1014708"/>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7594E643-E470-E490-91EC-FEAD7BFAE24C}"/>
              </a:ext>
            </a:extLst>
          </p:cNvPr>
          <p:cNvSpPr txBox="1">
            <a:spLocks/>
          </p:cNvSpPr>
          <p:nvPr/>
        </p:nvSpPr>
        <p:spPr>
          <a:xfrm>
            <a:off x="4533900" y="4847260"/>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6146" name="Picture 2">
            <a:extLst>
              <a:ext uri="{FF2B5EF4-FFF2-40B4-BE49-F238E27FC236}">
                <a16:creationId xmlns:a16="http://schemas.microsoft.com/office/drawing/2014/main" id="{735F4484-609D-4CCD-8E58-29FBA72C1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341154"/>
            <a:ext cx="42862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5F32D63-2774-DBB9-4BA0-E2C087F47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925" y="341154"/>
            <a:ext cx="42862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7F7FB3-9B04-9928-AB24-C04E92FE4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338" y="3846840"/>
            <a:ext cx="2714625" cy="27146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2DF83761-E9ED-04DF-318C-ADE7B62220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4637" y="3846839"/>
            <a:ext cx="2714625"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627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86B5C-B53E-C5B2-E9E2-448E9BB083B7}"/>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DE2D749B-D79F-E895-66A0-59B0AC57BFB0}"/>
              </a:ext>
            </a:extLst>
          </p:cNvPr>
          <p:cNvSpPr txBox="1">
            <a:spLocks/>
          </p:cNvSpPr>
          <p:nvPr/>
        </p:nvSpPr>
        <p:spPr>
          <a:xfrm>
            <a:off x="4533900" y="1014708"/>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183C7836-00D9-0454-C7BC-E6E331AF8CB0}"/>
              </a:ext>
            </a:extLst>
          </p:cNvPr>
          <p:cNvSpPr txBox="1">
            <a:spLocks/>
          </p:cNvSpPr>
          <p:nvPr/>
        </p:nvSpPr>
        <p:spPr>
          <a:xfrm>
            <a:off x="4533900" y="4847260"/>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7170" name="Picture 2">
            <a:extLst>
              <a:ext uri="{FF2B5EF4-FFF2-40B4-BE49-F238E27FC236}">
                <a16:creationId xmlns:a16="http://schemas.microsoft.com/office/drawing/2014/main" id="{9E624883-B140-16F6-8EAE-B5BDD708B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00050"/>
            <a:ext cx="3162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5D3F053-130E-37D5-1C13-96429CF52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150" y="400050"/>
            <a:ext cx="3162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8C3EED9-0227-1FA2-1A3E-AF0BE545F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 y="4019550"/>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B660E7CB-0114-63F2-F8F1-0846B14623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150" y="4019550"/>
            <a:ext cx="36576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57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0111A-178F-9119-E9A7-5BF89CCC5428}"/>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6C483B-C179-FC26-C61F-2D96599FDCB5}"/>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
        <p:nvSpPr>
          <p:cNvPr id="15" name="Subtitle 2">
            <a:extLst>
              <a:ext uri="{FF2B5EF4-FFF2-40B4-BE49-F238E27FC236}">
                <a16:creationId xmlns:a16="http://schemas.microsoft.com/office/drawing/2014/main" id="{50F89362-4900-5D54-EFA8-F441C337AA59}"/>
              </a:ext>
            </a:extLst>
          </p:cNvPr>
          <p:cNvSpPr txBox="1">
            <a:spLocks/>
          </p:cNvSpPr>
          <p:nvPr/>
        </p:nvSpPr>
        <p:spPr>
          <a:xfrm>
            <a:off x="-428625" y="1176337"/>
            <a:ext cx="5539100" cy="4505325"/>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def </a:t>
            </a:r>
            <a:r>
              <a:rPr lang="en-US" dirty="0" err="1"/>
              <a:t>insertionSort</a:t>
            </a:r>
            <a:r>
              <a:rPr lang="en-US" dirty="0"/>
              <a:t>(</a:t>
            </a:r>
            <a:r>
              <a:rPr lang="en-US" dirty="0" err="1"/>
              <a:t>arr</a:t>
            </a:r>
            <a:r>
              <a:rPr lang="en-US" dirty="0"/>
              <a:t>):</a:t>
            </a:r>
          </a:p>
          <a:p>
            <a:pPr algn="ctr">
              <a:lnSpc>
                <a:spcPct val="100000"/>
              </a:lnSpc>
            </a:pPr>
            <a:r>
              <a:rPr lang="en-US" dirty="0"/>
              <a:t>    for </a:t>
            </a:r>
            <a:r>
              <a:rPr lang="en-US" dirty="0" err="1"/>
              <a:t>i</a:t>
            </a:r>
            <a:r>
              <a:rPr lang="en-US" dirty="0"/>
              <a:t> in range(1, </a:t>
            </a:r>
            <a:r>
              <a:rPr lang="en-US" dirty="0" err="1"/>
              <a:t>len</a:t>
            </a:r>
            <a:r>
              <a:rPr lang="en-US" dirty="0"/>
              <a:t>(</a:t>
            </a:r>
            <a:r>
              <a:rPr lang="en-US" dirty="0" err="1"/>
              <a:t>arr</a:t>
            </a:r>
            <a:r>
              <a:rPr lang="en-US" dirty="0"/>
              <a:t>)):</a:t>
            </a:r>
          </a:p>
          <a:p>
            <a:pPr algn="ctr">
              <a:lnSpc>
                <a:spcPct val="100000"/>
              </a:lnSpc>
            </a:pPr>
            <a:r>
              <a:rPr lang="en-US" dirty="0"/>
              <a:t>        key = </a:t>
            </a:r>
            <a:r>
              <a:rPr lang="en-US" dirty="0" err="1"/>
              <a:t>arr</a:t>
            </a:r>
            <a:r>
              <a:rPr lang="en-US" dirty="0"/>
              <a:t>[</a:t>
            </a:r>
            <a:r>
              <a:rPr lang="en-US" dirty="0" err="1"/>
              <a:t>i</a:t>
            </a:r>
            <a:r>
              <a:rPr lang="en-US" dirty="0"/>
              <a:t>]</a:t>
            </a:r>
          </a:p>
          <a:p>
            <a:pPr algn="ctr">
              <a:lnSpc>
                <a:spcPct val="100000"/>
              </a:lnSpc>
            </a:pPr>
            <a:r>
              <a:rPr lang="en-US" dirty="0"/>
              <a:t>        j = </a:t>
            </a:r>
            <a:r>
              <a:rPr lang="en-US" dirty="0" err="1"/>
              <a:t>i</a:t>
            </a:r>
            <a:r>
              <a:rPr lang="en-US" dirty="0"/>
              <a:t> - 1</a:t>
            </a:r>
          </a:p>
          <a:p>
            <a:pPr algn="ctr">
              <a:lnSpc>
                <a:spcPct val="100000"/>
              </a:lnSpc>
            </a:pPr>
            <a:r>
              <a:rPr lang="en-US" dirty="0"/>
              <a:t>        while j &gt;= 0 and key &lt; </a:t>
            </a:r>
            <a:r>
              <a:rPr lang="en-US" dirty="0" err="1"/>
              <a:t>arr</a:t>
            </a:r>
            <a:r>
              <a:rPr lang="en-US" dirty="0"/>
              <a:t>[j]:</a:t>
            </a:r>
          </a:p>
          <a:p>
            <a:pPr algn="ctr">
              <a:lnSpc>
                <a:spcPct val="100000"/>
              </a:lnSpc>
            </a:pPr>
            <a:r>
              <a:rPr lang="en-US" dirty="0"/>
              <a:t>            </a:t>
            </a:r>
            <a:r>
              <a:rPr lang="en-US" dirty="0" err="1"/>
              <a:t>arr</a:t>
            </a:r>
            <a:r>
              <a:rPr lang="en-US" dirty="0"/>
              <a:t>[j + 1] = </a:t>
            </a:r>
            <a:r>
              <a:rPr lang="en-US" dirty="0" err="1"/>
              <a:t>arr</a:t>
            </a:r>
            <a:r>
              <a:rPr lang="en-US" dirty="0"/>
              <a:t>[j]</a:t>
            </a:r>
          </a:p>
          <a:p>
            <a:pPr algn="ctr">
              <a:lnSpc>
                <a:spcPct val="100000"/>
              </a:lnSpc>
            </a:pPr>
            <a:r>
              <a:rPr lang="en-US" dirty="0"/>
              <a:t>            j -= 1</a:t>
            </a:r>
          </a:p>
          <a:p>
            <a:pPr algn="ctr">
              <a:lnSpc>
                <a:spcPct val="100000"/>
              </a:lnSpc>
            </a:pPr>
            <a:r>
              <a:rPr lang="en-US" dirty="0"/>
              <a:t>        </a:t>
            </a:r>
            <a:r>
              <a:rPr lang="en-US" dirty="0" err="1"/>
              <a:t>arr</a:t>
            </a:r>
            <a:r>
              <a:rPr lang="en-US" dirty="0"/>
              <a:t>[j + 1] = key</a:t>
            </a:r>
          </a:p>
          <a:p>
            <a:pPr algn="ctr">
              <a:lnSpc>
                <a:spcPct val="100000"/>
              </a:lnSpc>
            </a:pPr>
            <a:r>
              <a:rPr lang="en-US" dirty="0"/>
              <a:t>    return </a:t>
            </a:r>
            <a:r>
              <a:rPr lang="en-US" dirty="0" err="1"/>
              <a:t>arr</a:t>
            </a:r>
            <a:endParaRPr lang="en-US" dirty="0"/>
          </a:p>
        </p:txBody>
      </p:sp>
      <p:sp>
        <p:nvSpPr>
          <p:cNvPr id="2" name="Subtitle 2">
            <a:extLst>
              <a:ext uri="{FF2B5EF4-FFF2-40B4-BE49-F238E27FC236}">
                <a16:creationId xmlns:a16="http://schemas.microsoft.com/office/drawing/2014/main" id="{3DD2FD87-8A55-7BB2-5EAF-1179012D5F84}"/>
              </a:ext>
            </a:extLst>
          </p:cNvPr>
          <p:cNvSpPr txBox="1">
            <a:spLocks/>
          </p:cNvSpPr>
          <p:nvPr/>
        </p:nvSpPr>
        <p:spPr>
          <a:xfrm>
            <a:off x="4991100" y="1176336"/>
            <a:ext cx="5539100" cy="4167189"/>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-sorts an array by iteratively inserting each element into its correct position in a sorted portion of the array. </a:t>
            </a:r>
          </a:p>
          <a:p>
            <a:pPr algn="ctr">
              <a:lnSpc>
                <a:spcPct val="100000"/>
              </a:lnSpc>
            </a:pPr>
            <a:r>
              <a:rPr lang="en-US" dirty="0"/>
              <a:t>Start with the second element (</a:t>
            </a:r>
            <a:r>
              <a:rPr lang="en-US" dirty="0" err="1"/>
              <a:t>i</a:t>
            </a:r>
            <a:r>
              <a:rPr lang="en-US" dirty="0"/>
              <a:t> = 1) since a single-element subarray is already sorted. For each element, compare it to the elements in the already sorted portion of the array (from right to left).Shift elements one position to the right if they are larger than the current </a:t>
            </a:r>
            <a:r>
              <a:rPr lang="en-US" dirty="0" err="1"/>
              <a:t>element.Insert</a:t>
            </a:r>
            <a:r>
              <a:rPr lang="en-US" dirty="0"/>
              <a:t> the current element in its correct position.</a:t>
            </a:r>
          </a:p>
          <a:p>
            <a:pPr algn="ctr">
              <a:lnSpc>
                <a:spcPct val="100000"/>
              </a:lnSpc>
            </a:pPr>
            <a:r>
              <a:rPr lang="en-US" dirty="0"/>
              <a:t>Insertion sort is very efficient for small arrays, which is why it’s used for sorting the groups of size 5 in the </a:t>
            </a:r>
            <a:r>
              <a:rPr lang="en-US" dirty="0" err="1"/>
              <a:t>orderStatistics</a:t>
            </a:r>
            <a:r>
              <a:rPr lang="en-US" dirty="0"/>
              <a:t> function.</a:t>
            </a:r>
          </a:p>
          <a:p>
            <a:pPr algn="ctr">
              <a:lnSpc>
                <a:spcPct val="100000"/>
              </a:lnSpc>
            </a:pPr>
            <a:endParaRPr lang="en-US" dirty="0"/>
          </a:p>
        </p:txBody>
      </p:sp>
    </p:spTree>
    <p:extLst>
      <p:ext uri="{BB962C8B-B14F-4D97-AF65-F5344CB8AC3E}">
        <p14:creationId xmlns:p14="http://schemas.microsoft.com/office/powerpoint/2010/main" val="483792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664EB-CF2B-71F3-95C0-E85BFF0E023F}"/>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89A888DF-85CC-057C-E0B0-E6D5D029B45C}"/>
              </a:ext>
            </a:extLst>
          </p:cNvPr>
          <p:cNvSpPr txBox="1">
            <a:spLocks/>
          </p:cNvSpPr>
          <p:nvPr/>
        </p:nvSpPr>
        <p:spPr>
          <a:xfrm>
            <a:off x="4857750" y="1475402"/>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A0152D0D-49DB-C454-EF4C-79F04FAEFBE0}"/>
              </a:ext>
            </a:extLst>
          </p:cNvPr>
          <p:cNvSpPr txBox="1">
            <a:spLocks/>
          </p:cNvSpPr>
          <p:nvPr/>
        </p:nvSpPr>
        <p:spPr>
          <a:xfrm>
            <a:off x="4533900" y="4847260"/>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8194" name="Picture 2">
            <a:extLst>
              <a:ext uri="{FF2B5EF4-FFF2-40B4-BE49-F238E27FC236}">
                <a16:creationId xmlns:a16="http://schemas.microsoft.com/office/drawing/2014/main" id="{F21B0F27-4D95-8125-A577-415920D1F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147639"/>
            <a:ext cx="2952750" cy="35698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D95AE83-CA66-3B98-30DA-DC2EBD902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275" y="147639"/>
            <a:ext cx="2952750" cy="356982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E52402C5-F59A-C396-9F4D-35963005B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150" y="4005751"/>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815E433D-1E2F-76C1-EB28-98F35AF1E9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0300" y="4005751"/>
            <a:ext cx="3752850"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33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D18E8-393A-C2A5-C8D1-4A1906E8AF92}"/>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82CC979E-B256-731A-399C-1C493D9B464A}"/>
              </a:ext>
            </a:extLst>
          </p:cNvPr>
          <p:cNvSpPr txBox="1">
            <a:spLocks/>
          </p:cNvSpPr>
          <p:nvPr/>
        </p:nvSpPr>
        <p:spPr>
          <a:xfrm>
            <a:off x="4857750" y="1475402"/>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A269B35B-2F88-450A-4515-F5F3F3F922FD}"/>
              </a:ext>
            </a:extLst>
          </p:cNvPr>
          <p:cNvSpPr txBox="1">
            <a:spLocks/>
          </p:cNvSpPr>
          <p:nvPr/>
        </p:nvSpPr>
        <p:spPr>
          <a:xfrm>
            <a:off x="4819650" y="4853937"/>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0242" name="Picture 2">
            <a:extLst>
              <a:ext uri="{FF2B5EF4-FFF2-40B4-BE49-F238E27FC236}">
                <a16:creationId xmlns:a16="http://schemas.microsoft.com/office/drawing/2014/main" id="{6992C4DD-EB33-49CD-FF51-0C511987B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791540"/>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FD94B88-25F1-467B-AAF0-F13661C1F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6550" y="791540"/>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2BC84D74-5E0B-7108-3035-B7C34E616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150" y="3984952"/>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338D73DE-C75F-7A4A-6A26-5E472B00F5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8925" y="4014500"/>
            <a:ext cx="3752850"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019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39B7C-D444-F609-667B-FD03DCCCD4B0}"/>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DDBCA57C-FB29-5970-5AF7-23C00F5E8472}"/>
              </a:ext>
            </a:extLst>
          </p:cNvPr>
          <p:cNvSpPr txBox="1">
            <a:spLocks/>
          </p:cNvSpPr>
          <p:nvPr/>
        </p:nvSpPr>
        <p:spPr>
          <a:xfrm>
            <a:off x="4857750" y="1475402"/>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4C47F0A5-BD50-0076-FE5C-8DCD0E544498}"/>
              </a:ext>
            </a:extLst>
          </p:cNvPr>
          <p:cNvSpPr txBox="1">
            <a:spLocks/>
          </p:cNvSpPr>
          <p:nvPr/>
        </p:nvSpPr>
        <p:spPr>
          <a:xfrm>
            <a:off x="4819650" y="4853937"/>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1266" name="Picture 2">
            <a:extLst>
              <a:ext uri="{FF2B5EF4-FFF2-40B4-BE49-F238E27FC236}">
                <a16:creationId xmlns:a16="http://schemas.microsoft.com/office/drawing/2014/main" id="{E24C36ED-43BC-B448-406C-65153D864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50" y="174944"/>
            <a:ext cx="33147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0DB3A3B-F3AC-4EFA-ADC5-C5BF5248A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450" y="174945"/>
            <a:ext cx="3314699" cy="331469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30F655E5-8B7B-9478-AA48-426A6F112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725" y="3664166"/>
            <a:ext cx="3209925" cy="309332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B835435B-1365-37E8-9DD4-2F30A64E35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8449" y="3660331"/>
            <a:ext cx="3209925" cy="309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6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C5EA0-3758-1891-73CC-FDC38A22B295}"/>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27A50E81-CAF1-E1D0-C06A-2DEBE1E64201}"/>
              </a:ext>
            </a:extLst>
          </p:cNvPr>
          <p:cNvSpPr txBox="1">
            <a:spLocks/>
          </p:cNvSpPr>
          <p:nvPr/>
        </p:nvSpPr>
        <p:spPr>
          <a:xfrm>
            <a:off x="4857750" y="1475402"/>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sp>
        <p:nvSpPr>
          <p:cNvPr id="2" name="Subtitle 2">
            <a:extLst>
              <a:ext uri="{FF2B5EF4-FFF2-40B4-BE49-F238E27FC236}">
                <a16:creationId xmlns:a16="http://schemas.microsoft.com/office/drawing/2014/main" id="{F60FF4BE-118A-D9D4-8EDA-FCF133CE3FA8}"/>
              </a:ext>
            </a:extLst>
          </p:cNvPr>
          <p:cNvSpPr txBox="1">
            <a:spLocks/>
          </p:cNvSpPr>
          <p:nvPr/>
        </p:nvSpPr>
        <p:spPr>
          <a:xfrm>
            <a:off x="4819650" y="4853937"/>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2290" name="Picture 2">
            <a:extLst>
              <a:ext uri="{FF2B5EF4-FFF2-40B4-BE49-F238E27FC236}">
                <a16:creationId xmlns:a16="http://schemas.microsoft.com/office/drawing/2014/main" id="{1807CA4E-A1A6-635C-AD14-8EB81A96D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600" y="417345"/>
            <a:ext cx="4244847" cy="282989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EBE0EC5B-CE2F-3907-BDFC-C2E64DCAC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417344"/>
            <a:ext cx="4244846" cy="282989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5A5A8235-1410-EDFD-0375-E83C32D12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698" y="3952875"/>
            <a:ext cx="2743202" cy="274320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8307E838-F709-0686-84BD-865679CA6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1324" y="3952874"/>
            <a:ext cx="2743201"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392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D18A0-78A1-1E5D-17A4-84B2BE486879}"/>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B9BB5A59-7258-0441-94DE-84F7611EB565}"/>
              </a:ext>
            </a:extLst>
          </p:cNvPr>
          <p:cNvSpPr txBox="1">
            <a:spLocks/>
          </p:cNvSpPr>
          <p:nvPr/>
        </p:nvSpPr>
        <p:spPr>
          <a:xfrm>
            <a:off x="4856351" y="2471379"/>
            <a:ext cx="1828800" cy="35689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4400" b="1" i="0" dirty="0">
                <a:solidFill>
                  <a:srgbClr val="1F2328"/>
                </a:solidFill>
                <a:effectLst/>
                <a:latin typeface="-apple-system"/>
              </a:rPr>
              <a:t>-&gt;</a:t>
            </a:r>
            <a:br>
              <a:rPr lang="en-US" b="0" i="0" dirty="0">
                <a:solidFill>
                  <a:srgbClr val="1F2328"/>
                </a:solidFill>
                <a:effectLst/>
                <a:latin typeface="-apple-system"/>
              </a:rPr>
            </a:br>
            <a:br>
              <a:rPr lang="en-US" b="0" i="0" dirty="0">
                <a:solidFill>
                  <a:srgbClr val="1F2328"/>
                </a:solidFill>
                <a:effectLst/>
                <a:latin typeface="-apple-system"/>
              </a:rPr>
            </a:br>
            <a:endParaRPr lang="en-US" dirty="0"/>
          </a:p>
        </p:txBody>
      </p:sp>
      <p:pic>
        <p:nvPicPr>
          <p:cNvPr id="13314" name="Picture 2">
            <a:extLst>
              <a:ext uri="{FF2B5EF4-FFF2-40B4-BE49-F238E27FC236}">
                <a16:creationId xmlns:a16="http://schemas.microsoft.com/office/drawing/2014/main" id="{55E97842-C446-95DC-88A7-B287222EF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31" y="1378556"/>
            <a:ext cx="4587269" cy="305817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8E5744D2-E880-C176-1B63-4C3C6FDA2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250" y="1378556"/>
            <a:ext cx="4587269" cy="305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6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FDB45-D79B-8839-8584-10158E802013}"/>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79BE882-F6DE-D54C-BDD4-599E986A0B0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
        <p:nvSpPr>
          <p:cNvPr id="15" name="Subtitle 2">
            <a:extLst>
              <a:ext uri="{FF2B5EF4-FFF2-40B4-BE49-F238E27FC236}">
                <a16:creationId xmlns:a16="http://schemas.microsoft.com/office/drawing/2014/main" id="{DB20C077-1BC8-FF62-2947-F48E1C6C1283}"/>
              </a:ext>
            </a:extLst>
          </p:cNvPr>
          <p:cNvSpPr txBox="1">
            <a:spLocks/>
          </p:cNvSpPr>
          <p:nvPr/>
        </p:nvSpPr>
        <p:spPr>
          <a:xfrm>
            <a:off x="-576575" y="427830"/>
            <a:ext cx="5539100" cy="1338263"/>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if </a:t>
            </a:r>
            <a:r>
              <a:rPr lang="en-US" dirty="0" err="1"/>
              <a:t>len</a:t>
            </a:r>
            <a:r>
              <a:rPr lang="en-US" dirty="0"/>
              <a:t>(</a:t>
            </a:r>
            <a:r>
              <a:rPr lang="en-US" dirty="0" err="1"/>
              <a:t>arr</a:t>
            </a:r>
            <a:r>
              <a:rPr lang="en-US" dirty="0"/>
              <a:t>) &lt;= 5:</a:t>
            </a:r>
          </a:p>
          <a:p>
            <a:pPr algn="ctr">
              <a:lnSpc>
                <a:spcPct val="100000"/>
              </a:lnSpc>
            </a:pPr>
            <a:r>
              <a:rPr lang="en-US" dirty="0"/>
              <a:t>    A = </a:t>
            </a:r>
            <a:r>
              <a:rPr lang="en-US" dirty="0" err="1"/>
              <a:t>insertionSort</a:t>
            </a:r>
            <a:r>
              <a:rPr lang="en-US" dirty="0"/>
              <a:t>(</a:t>
            </a:r>
            <a:r>
              <a:rPr lang="en-US" dirty="0" err="1"/>
              <a:t>arr</a:t>
            </a:r>
            <a:r>
              <a:rPr lang="en-US" dirty="0"/>
              <a:t>)</a:t>
            </a:r>
          </a:p>
          <a:p>
            <a:pPr algn="ctr">
              <a:lnSpc>
                <a:spcPct val="100000"/>
              </a:lnSpc>
            </a:pPr>
            <a:r>
              <a:rPr lang="en-US" dirty="0"/>
              <a:t>    return A[</a:t>
            </a:r>
            <a:r>
              <a:rPr lang="en-US" dirty="0" err="1"/>
              <a:t>i</a:t>
            </a:r>
            <a:r>
              <a:rPr lang="en-US" dirty="0"/>
              <a:t>]</a:t>
            </a:r>
          </a:p>
        </p:txBody>
      </p:sp>
      <p:sp>
        <p:nvSpPr>
          <p:cNvPr id="2" name="Subtitle 2">
            <a:extLst>
              <a:ext uri="{FF2B5EF4-FFF2-40B4-BE49-F238E27FC236}">
                <a16:creationId xmlns:a16="http://schemas.microsoft.com/office/drawing/2014/main" id="{CE2249E8-B6A0-6613-446D-265B0DF1BCA3}"/>
              </a:ext>
            </a:extLst>
          </p:cNvPr>
          <p:cNvSpPr txBox="1">
            <a:spLocks/>
          </p:cNvSpPr>
          <p:nvPr/>
        </p:nvSpPr>
        <p:spPr>
          <a:xfrm>
            <a:off x="4834250" y="136525"/>
            <a:ext cx="5539100" cy="1920875"/>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(Base case for the recursive </a:t>
            </a:r>
            <a:r>
              <a:rPr lang="en-US" dirty="0" err="1"/>
              <a:t>orderStatistics</a:t>
            </a:r>
            <a:r>
              <a:rPr lang="en-US" dirty="0"/>
              <a:t> function)</a:t>
            </a:r>
            <a:br>
              <a:rPr lang="en-US" dirty="0"/>
            </a:br>
            <a:r>
              <a:rPr lang="en-US" dirty="0"/>
              <a:t>If the array has 5 or fewer elements, sort it using </a:t>
            </a:r>
            <a:r>
              <a:rPr lang="en-US" dirty="0" err="1"/>
              <a:t>insertionSort</a:t>
            </a:r>
            <a:r>
              <a:rPr lang="en-US" dirty="0"/>
              <a:t> and return the </a:t>
            </a:r>
            <a:r>
              <a:rPr lang="en-US" dirty="0" err="1"/>
              <a:t>ith</a:t>
            </a:r>
            <a:r>
              <a:rPr lang="en-US" dirty="0"/>
              <a:t> smallest element directly.</a:t>
            </a:r>
          </a:p>
          <a:p>
            <a:pPr algn="ctr">
              <a:lnSpc>
                <a:spcPct val="100000"/>
              </a:lnSpc>
            </a:pPr>
            <a:r>
              <a:rPr lang="en-US" dirty="0"/>
              <a:t>Sorting small arrays is simple and quick, avoiding unnecessary recursion when the input is small.</a:t>
            </a:r>
          </a:p>
        </p:txBody>
      </p:sp>
      <p:sp>
        <p:nvSpPr>
          <p:cNvPr id="3" name="Subtitle 2">
            <a:extLst>
              <a:ext uri="{FF2B5EF4-FFF2-40B4-BE49-F238E27FC236}">
                <a16:creationId xmlns:a16="http://schemas.microsoft.com/office/drawing/2014/main" id="{DBDE2526-D660-CFF1-490B-D224B3F23477}"/>
              </a:ext>
            </a:extLst>
          </p:cNvPr>
          <p:cNvSpPr txBox="1">
            <a:spLocks/>
          </p:cNvSpPr>
          <p:nvPr/>
        </p:nvSpPr>
        <p:spPr>
          <a:xfrm>
            <a:off x="-342900" y="3313905"/>
            <a:ext cx="5539100" cy="1338263"/>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groupsOf5 = []</a:t>
            </a:r>
          </a:p>
          <a:p>
            <a:pPr algn="ctr">
              <a:lnSpc>
                <a:spcPct val="100000"/>
              </a:lnSpc>
            </a:pPr>
            <a:r>
              <a:rPr lang="en-US" dirty="0"/>
              <a:t>j = 0</a:t>
            </a:r>
          </a:p>
          <a:p>
            <a:pPr algn="ctr">
              <a:lnSpc>
                <a:spcPct val="100000"/>
              </a:lnSpc>
            </a:pPr>
            <a:r>
              <a:rPr lang="en-US" dirty="0"/>
              <a:t>while j &lt; </a:t>
            </a:r>
            <a:r>
              <a:rPr lang="en-US" dirty="0" err="1"/>
              <a:t>len</a:t>
            </a:r>
            <a:r>
              <a:rPr lang="en-US" dirty="0"/>
              <a:t>(</a:t>
            </a:r>
            <a:r>
              <a:rPr lang="en-US" dirty="0" err="1"/>
              <a:t>arr</a:t>
            </a:r>
            <a:r>
              <a:rPr lang="en-US" dirty="0"/>
              <a:t>):</a:t>
            </a:r>
          </a:p>
          <a:p>
            <a:pPr algn="ctr">
              <a:lnSpc>
                <a:spcPct val="100000"/>
              </a:lnSpc>
            </a:pPr>
            <a:r>
              <a:rPr lang="en-US" dirty="0"/>
              <a:t>    groupsOf5.append(</a:t>
            </a:r>
            <a:r>
              <a:rPr lang="en-US" dirty="0" err="1"/>
              <a:t>insertionSort</a:t>
            </a:r>
            <a:r>
              <a:rPr lang="en-US" dirty="0"/>
              <a:t>(</a:t>
            </a:r>
            <a:r>
              <a:rPr lang="en-US" dirty="0" err="1"/>
              <a:t>arr</a:t>
            </a:r>
            <a:r>
              <a:rPr lang="en-US" dirty="0"/>
              <a:t>[j: j + 5]))</a:t>
            </a:r>
          </a:p>
          <a:p>
            <a:pPr algn="ctr">
              <a:lnSpc>
                <a:spcPct val="100000"/>
              </a:lnSpc>
            </a:pPr>
            <a:r>
              <a:rPr lang="en-US" dirty="0"/>
              <a:t>    j += 5</a:t>
            </a:r>
          </a:p>
          <a:p>
            <a:pPr algn="ctr">
              <a:lnSpc>
                <a:spcPct val="100000"/>
              </a:lnSpc>
            </a:pPr>
            <a:r>
              <a:rPr lang="en-US" dirty="0"/>
              <a:t>medians = [group[</a:t>
            </a:r>
            <a:r>
              <a:rPr lang="en-US" dirty="0" err="1"/>
              <a:t>len</a:t>
            </a:r>
            <a:r>
              <a:rPr lang="en-US" dirty="0"/>
              <a:t>(group) // 2] for group in groupsOf5]</a:t>
            </a:r>
          </a:p>
        </p:txBody>
      </p:sp>
      <p:sp>
        <p:nvSpPr>
          <p:cNvPr id="6" name="Subtitle 2">
            <a:extLst>
              <a:ext uri="{FF2B5EF4-FFF2-40B4-BE49-F238E27FC236}">
                <a16:creationId xmlns:a16="http://schemas.microsoft.com/office/drawing/2014/main" id="{5E02081D-6F1D-F41A-011C-B4CAC7BE9EDD}"/>
              </a:ext>
            </a:extLst>
          </p:cNvPr>
          <p:cNvSpPr txBox="1">
            <a:spLocks/>
          </p:cNvSpPr>
          <p:nvPr/>
        </p:nvSpPr>
        <p:spPr>
          <a:xfrm>
            <a:off x="5196200" y="3127375"/>
            <a:ext cx="5539100" cy="3228974"/>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This divides the input array into groups of 5 and finds the median of each group.</a:t>
            </a:r>
          </a:p>
          <a:p>
            <a:pPr algn="ctr">
              <a:lnSpc>
                <a:spcPct val="100000"/>
              </a:lnSpc>
            </a:pPr>
            <a:r>
              <a:rPr lang="en-US" dirty="0"/>
              <a:t>Divide into </a:t>
            </a:r>
            <a:r>
              <a:rPr lang="en-US" dirty="0" err="1"/>
              <a:t>Groups:Split</a:t>
            </a:r>
            <a:r>
              <a:rPr lang="en-US" dirty="0"/>
              <a:t> the array into chunks of 5 elements at a time.</a:t>
            </a:r>
          </a:p>
          <a:p>
            <a:pPr algn="ctr">
              <a:lnSpc>
                <a:spcPct val="100000"/>
              </a:lnSpc>
            </a:pPr>
            <a:r>
              <a:rPr lang="en-US" dirty="0"/>
              <a:t>Sort Each </a:t>
            </a:r>
            <a:r>
              <a:rPr lang="en-US" dirty="0" err="1"/>
              <a:t>Group:Sort</a:t>
            </a:r>
            <a:r>
              <a:rPr lang="en-US" dirty="0"/>
              <a:t> each chunk using </a:t>
            </a:r>
            <a:r>
              <a:rPr lang="en-US" dirty="0" err="1"/>
              <a:t>insertionSort</a:t>
            </a:r>
            <a:r>
              <a:rPr lang="en-US" dirty="0"/>
              <a:t>.</a:t>
            </a:r>
            <a:br>
              <a:rPr lang="en-US" dirty="0"/>
            </a:br>
            <a:r>
              <a:rPr lang="en-US" dirty="0"/>
              <a:t>Extract </a:t>
            </a:r>
            <a:r>
              <a:rPr lang="en-US" dirty="0" err="1"/>
              <a:t>Medians:From</a:t>
            </a:r>
            <a:r>
              <a:rPr lang="en-US" dirty="0"/>
              <a:t> each sorted group, pick the middle element as the median.</a:t>
            </a:r>
          </a:p>
          <a:p>
            <a:pPr algn="ctr">
              <a:lnSpc>
                <a:spcPct val="100000"/>
              </a:lnSpc>
            </a:pPr>
            <a:r>
              <a:rPr lang="en-US" dirty="0"/>
              <a:t>These medians are used to compute the "median of medians," which becomes the pivot for partitioning.</a:t>
            </a:r>
          </a:p>
        </p:txBody>
      </p:sp>
    </p:spTree>
    <p:extLst>
      <p:ext uri="{BB962C8B-B14F-4D97-AF65-F5344CB8AC3E}">
        <p14:creationId xmlns:p14="http://schemas.microsoft.com/office/powerpoint/2010/main" val="2797749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C789F-4592-EA46-402D-7A5010D2B853}"/>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4149414-929A-DFD3-9FFA-3FEB6813F9DF}"/>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a:t>
            </a:fld>
            <a:endParaRPr lang="en-US" dirty="0"/>
          </a:p>
        </p:txBody>
      </p:sp>
      <p:sp>
        <p:nvSpPr>
          <p:cNvPr id="15" name="Subtitle 2">
            <a:extLst>
              <a:ext uri="{FF2B5EF4-FFF2-40B4-BE49-F238E27FC236}">
                <a16:creationId xmlns:a16="http://schemas.microsoft.com/office/drawing/2014/main" id="{42386974-7010-C8F6-F627-91DCCD1D2624}"/>
              </a:ext>
            </a:extLst>
          </p:cNvPr>
          <p:cNvSpPr txBox="1">
            <a:spLocks/>
          </p:cNvSpPr>
          <p:nvPr/>
        </p:nvSpPr>
        <p:spPr>
          <a:xfrm>
            <a:off x="-576575" y="427830"/>
            <a:ext cx="5539100" cy="18161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if </a:t>
            </a:r>
            <a:r>
              <a:rPr lang="en-US" dirty="0" err="1"/>
              <a:t>len</a:t>
            </a:r>
            <a:r>
              <a:rPr lang="en-US" dirty="0"/>
              <a:t>(medians) &lt;= 5:</a:t>
            </a:r>
          </a:p>
          <a:p>
            <a:pPr algn="ctr">
              <a:lnSpc>
                <a:spcPct val="100000"/>
              </a:lnSpc>
            </a:pPr>
            <a:r>
              <a:rPr lang="en-US" dirty="0"/>
              <a:t>    pivot = medians[</a:t>
            </a:r>
            <a:r>
              <a:rPr lang="en-US" dirty="0" err="1"/>
              <a:t>len</a:t>
            </a:r>
            <a:r>
              <a:rPr lang="en-US" dirty="0"/>
              <a:t>(medians) // 2]</a:t>
            </a:r>
          </a:p>
          <a:p>
            <a:pPr algn="ctr">
              <a:lnSpc>
                <a:spcPct val="100000"/>
              </a:lnSpc>
            </a:pPr>
            <a:r>
              <a:rPr lang="en-US" dirty="0"/>
              <a:t>else:</a:t>
            </a:r>
          </a:p>
          <a:p>
            <a:pPr algn="ctr">
              <a:lnSpc>
                <a:spcPct val="100000"/>
              </a:lnSpc>
            </a:pPr>
            <a:r>
              <a:rPr lang="en-US" dirty="0"/>
              <a:t>    pivot = </a:t>
            </a:r>
            <a:r>
              <a:rPr lang="en-US" dirty="0" err="1"/>
              <a:t>orderStatistics</a:t>
            </a:r>
            <a:r>
              <a:rPr lang="en-US" dirty="0"/>
              <a:t>(medians, </a:t>
            </a:r>
            <a:r>
              <a:rPr lang="en-US" dirty="0" err="1"/>
              <a:t>len</a:t>
            </a:r>
            <a:r>
              <a:rPr lang="en-US" dirty="0"/>
              <a:t>(medians) // 2)</a:t>
            </a:r>
          </a:p>
        </p:txBody>
      </p:sp>
      <p:sp>
        <p:nvSpPr>
          <p:cNvPr id="2" name="Subtitle 2">
            <a:extLst>
              <a:ext uri="{FF2B5EF4-FFF2-40B4-BE49-F238E27FC236}">
                <a16:creationId xmlns:a16="http://schemas.microsoft.com/office/drawing/2014/main" id="{B5503750-A358-F1DA-5FEE-E0D5D618B94D}"/>
              </a:ext>
            </a:extLst>
          </p:cNvPr>
          <p:cNvSpPr txBox="1">
            <a:spLocks/>
          </p:cNvSpPr>
          <p:nvPr/>
        </p:nvSpPr>
        <p:spPr>
          <a:xfrm>
            <a:off x="4962525" y="402431"/>
            <a:ext cx="5539100" cy="1692275"/>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If the list of medians is small (5 or fewer), directly find the </a:t>
            </a:r>
            <a:r>
              <a:rPr lang="en-US" dirty="0" err="1"/>
              <a:t>median.Otherwise</a:t>
            </a:r>
            <a:r>
              <a:rPr lang="en-US" dirty="0"/>
              <a:t>, recursively find the median of medians using the </a:t>
            </a:r>
            <a:r>
              <a:rPr lang="en-US" dirty="0" err="1"/>
              <a:t>orderStatistics</a:t>
            </a:r>
            <a:r>
              <a:rPr lang="en-US" dirty="0"/>
              <a:t> function.</a:t>
            </a:r>
          </a:p>
          <a:p>
            <a:pPr algn="ctr">
              <a:lnSpc>
                <a:spcPct val="100000"/>
              </a:lnSpc>
            </a:pPr>
            <a:r>
              <a:rPr lang="en-US" dirty="0"/>
              <a:t>This ensures that the pivot is chosen wisely to balance the partitioning, improving efficiency.</a:t>
            </a:r>
          </a:p>
        </p:txBody>
      </p:sp>
      <p:sp>
        <p:nvSpPr>
          <p:cNvPr id="3" name="Subtitle 2">
            <a:extLst>
              <a:ext uri="{FF2B5EF4-FFF2-40B4-BE49-F238E27FC236}">
                <a16:creationId xmlns:a16="http://schemas.microsoft.com/office/drawing/2014/main" id="{73D33BC0-0BB6-B4D9-E354-6501EAA1DA4F}"/>
              </a:ext>
            </a:extLst>
          </p:cNvPr>
          <p:cNvSpPr txBox="1">
            <a:spLocks/>
          </p:cNvSpPr>
          <p:nvPr/>
        </p:nvSpPr>
        <p:spPr>
          <a:xfrm>
            <a:off x="-342900" y="3963988"/>
            <a:ext cx="5539100" cy="1300166"/>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low = [x for x in </a:t>
            </a:r>
            <a:r>
              <a:rPr lang="en-US" dirty="0" err="1"/>
              <a:t>arr</a:t>
            </a:r>
            <a:r>
              <a:rPr lang="en-US" dirty="0"/>
              <a:t> if x &lt; pivot]</a:t>
            </a:r>
          </a:p>
          <a:p>
            <a:pPr algn="ctr">
              <a:lnSpc>
                <a:spcPct val="100000"/>
              </a:lnSpc>
            </a:pPr>
            <a:r>
              <a:rPr lang="en-US" dirty="0"/>
              <a:t>high = [x for x in </a:t>
            </a:r>
            <a:r>
              <a:rPr lang="en-US" dirty="0" err="1"/>
              <a:t>arr</a:t>
            </a:r>
            <a:r>
              <a:rPr lang="en-US" dirty="0"/>
              <a:t> if x &gt; pivot]</a:t>
            </a:r>
          </a:p>
          <a:p>
            <a:pPr algn="ctr">
              <a:lnSpc>
                <a:spcPct val="100000"/>
              </a:lnSpc>
            </a:pPr>
            <a:r>
              <a:rPr lang="en-US" dirty="0"/>
              <a:t>middle = [x for x in </a:t>
            </a:r>
            <a:r>
              <a:rPr lang="en-US" dirty="0" err="1"/>
              <a:t>arr</a:t>
            </a:r>
            <a:r>
              <a:rPr lang="en-US" dirty="0"/>
              <a:t> if x == pivot]</a:t>
            </a:r>
          </a:p>
        </p:txBody>
      </p:sp>
      <p:sp>
        <p:nvSpPr>
          <p:cNvPr id="6" name="Subtitle 2">
            <a:extLst>
              <a:ext uri="{FF2B5EF4-FFF2-40B4-BE49-F238E27FC236}">
                <a16:creationId xmlns:a16="http://schemas.microsoft.com/office/drawing/2014/main" id="{3E8B01DB-6F7B-267E-8A74-5B3E4DA6E9A7}"/>
              </a:ext>
            </a:extLst>
          </p:cNvPr>
          <p:cNvSpPr txBox="1">
            <a:spLocks/>
          </p:cNvSpPr>
          <p:nvPr/>
        </p:nvSpPr>
        <p:spPr>
          <a:xfrm>
            <a:off x="5196200" y="3127375"/>
            <a:ext cx="5539100" cy="3228974"/>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Divides the input array into three parts relative to the pivot: </a:t>
            </a:r>
          </a:p>
          <a:p>
            <a:pPr algn="ctr">
              <a:lnSpc>
                <a:spcPct val="100000"/>
              </a:lnSpc>
            </a:pPr>
            <a:r>
              <a:rPr lang="en-US" dirty="0"/>
              <a:t>low: Elements smaller than the pivot</a:t>
            </a:r>
          </a:p>
          <a:p>
            <a:pPr algn="ctr">
              <a:lnSpc>
                <a:spcPct val="100000"/>
              </a:lnSpc>
            </a:pPr>
            <a:r>
              <a:rPr lang="en-US" dirty="0"/>
              <a:t>high: Elements larger than the pivot.</a:t>
            </a:r>
          </a:p>
          <a:p>
            <a:pPr algn="ctr">
              <a:lnSpc>
                <a:spcPct val="100000"/>
              </a:lnSpc>
            </a:pPr>
            <a:r>
              <a:rPr lang="en-US" dirty="0"/>
              <a:t>middle: Elements equal to the pivot.</a:t>
            </a:r>
          </a:p>
          <a:p>
            <a:pPr algn="ctr">
              <a:lnSpc>
                <a:spcPct val="100000"/>
              </a:lnSpc>
            </a:pPr>
            <a:r>
              <a:rPr lang="en-US" dirty="0"/>
              <a:t>This partitioning step allows the algorithm to decide in which part the desired </a:t>
            </a:r>
            <a:r>
              <a:rPr lang="en-US" dirty="0" err="1"/>
              <a:t>ith</a:t>
            </a:r>
            <a:r>
              <a:rPr lang="en-US" dirty="0"/>
              <a:t> element lies, reducing the problem size for the next recursive step.</a:t>
            </a:r>
          </a:p>
        </p:txBody>
      </p:sp>
    </p:spTree>
    <p:extLst>
      <p:ext uri="{BB962C8B-B14F-4D97-AF65-F5344CB8AC3E}">
        <p14:creationId xmlns:p14="http://schemas.microsoft.com/office/powerpoint/2010/main" val="1778899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26386-B8DE-4295-F05E-6C39D2A96F07}"/>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771A7EC-A627-7268-2346-04689ADC6AE0}"/>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a:t>
            </a:fld>
            <a:endParaRPr lang="en-US" dirty="0"/>
          </a:p>
        </p:txBody>
      </p:sp>
      <p:sp>
        <p:nvSpPr>
          <p:cNvPr id="15" name="Subtitle 2">
            <a:extLst>
              <a:ext uri="{FF2B5EF4-FFF2-40B4-BE49-F238E27FC236}">
                <a16:creationId xmlns:a16="http://schemas.microsoft.com/office/drawing/2014/main" id="{F8CB3A36-105D-4A57-AA26-9D2589E8EE0B}"/>
              </a:ext>
            </a:extLst>
          </p:cNvPr>
          <p:cNvSpPr txBox="1">
            <a:spLocks/>
          </p:cNvSpPr>
          <p:nvPr/>
        </p:nvSpPr>
        <p:spPr>
          <a:xfrm>
            <a:off x="-576575" y="427830"/>
            <a:ext cx="5539100" cy="284877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if </a:t>
            </a:r>
            <a:r>
              <a:rPr lang="en-US" dirty="0" err="1"/>
              <a:t>i</a:t>
            </a:r>
            <a:r>
              <a:rPr lang="en-US" dirty="0"/>
              <a:t> &lt; </a:t>
            </a:r>
            <a:r>
              <a:rPr lang="en-US" dirty="0" err="1"/>
              <a:t>len</a:t>
            </a:r>
            <a:r>
              <a:rPr lang="en-US" dirty="0"/>
              <a:t>(low):</a:t>
            </a:r>
          </a:p>
          <a:p>
            <a:pPr algn="ctr">
              <a:lnSpc>
                <a:spcPct val="100000"/>
              </a:lnSpc>
            </a:pPr>
            <a:r>
              <a:rPr lang="en-US" dirty="0"/>
              <a:t>    return </a:t>
            </a:r>
            <a:r>
              <a:rPr lang="en-US" dirty="0" err="1"/>
              <a:t>orderStatistics</a:t>
            </a:r>
            <a:r>
              <a:rPr lang="en-US" dirty="0"/>
              <a:t>(low, </a:t>
            </a:r>
            <a:r>
              <a:rPr lang="en-US" dirty="0" err="1"/>
              <a:t>i</a:t>
            </a:r>
            <a:r>
              <a:rPr lang="en-US" dirty="0"/>
              <a:t>)</a:t>
            </a:r>
          </a:p>
          <a:p>
            <a:pPr algn="ctr">
              <a:lnSpc>
                <a:spcPct val="100000"/>
              </a:lnSpc>
            </a:pPr>
            <a:r>
              <a:rPr lang="en-US" dirty="0" err="1"/>
              <a:t>elif</a:t>
            </a:r>
            <a:r>
              <a:rPr lang="en-US" dirty="0"/>
              <a:t> </a:t>
            </a:r>
            <a:r>
              <a:rPr lang="en-US" dirty="0" err="1"/>
              <a:t>i</a:t>
            </a:r>
            <a:r>
              <a:rPr lang="en-US" dirty="0"/>
              <a:t> &lt; </a:t>
            </a:r>
            <a:r>
              <a:rPr lang="en-US" dirty="0" err="1"/>
              <a:t>len</a:t>
            </a:r>
            <a:r>
              <a:rPr lang="en-US" dirty="0"/>
              <a:t>(low) + </a:t>
            </a:r>
            <a:r>
              <a:rPr lang="en-US" dirty="0" err="1"/>
              <a:t>len</a:t>
            </a:r>
            <a:r>
              <a:rPr lang="en-US" dirty="0"/>
              <a:t>(middle):</a:t>
            </a:r>
          </a:p>
          <a:p>
            <a:pPr algn="ctr">
              <a:lnSpc>
                <a:spcPct val="100000"/>
              </a:lnSpc>
            </a:pPr>
            <a:r>
              <a:rPr lang="en-US" dirty="0"/>
              <a:t>    return pivot</a:t>
            </a:r>
          </a:p>
          <a:p>
            <a:pPr algn="ctr">
              <a:lnSpc>
                <a:spcPct val="100000"/>
              </a:lnSpc>
            </a:pPr>
            <a:r>
              <a:rPr lang="en-US" dirty="0"/>
              <a:t>else:</a:t>
            </a:r>
          </a:p>
          <a:p>
            <a:pPr algn="ctr">
              <a:lnSpc>
                <a:spcPct val="100000"/>
              </a:lnSpc>
            </a:pPr>
            <a:r>
              <a:rPr lang="en-US" dirty="0"/>
              <a:t>    return </a:t>
            </a:r>
            <a:r>
              <a:rPr lang="en-US" dirty="0" err="1"/>
              <a:t>orderStatistics</a:t>
            </a:r>
            <a:r>
              <a:rPr lang="en-US" dirty="0"/>
              <a:t>(high, </a:t>
            </a:r>
            <a:r>
              <a:rPr lang="en-US" dirty="0" err="1"/>
              <a:t>i</a:t>
            </a:r>
            <a:r>
              <a:rPr lang="en-US" dirty="0"/>
              <a:t> - </a:t>
            </a:r>
            <a:r>
              <a:rPr lang="en-US" dirty="0" err="1"/>
              <a:t>len</a:t>
            </a:r>
            <a:r>
              <a:rPr lang="en-US" dirty="0"/>
              <a:t>(low) - </a:t>
            </a:r>
            <a:r>
              <a:rPr lang="en-US" dirty="0" err="1"/>
              <a:t>len</a:t>
            </a:r>
            <a:r>
              <a:rPr lang="en-US" dirty="0"/>
              <a:t>(middle))</a:t>
            </a:r>
          </a:p>
        </p:txBody>
      </p:sp>
      <p:sp>
        <p:nvSpPr>
          <p:cNvPr id="2" name="Subtitle 2">
            <a:extLst>
              <a:ext uri="{FF2B5EF4-FFF2-40B4-BE49-F238E27FC236}">
                <a16:creationId xmlns:a16="http://schemas.microsoft.com/office/drawing/2014/main" id="{1BD64EC7-C78B-729E-B476-DEEBBCBC596C}"/>
              </a:ext>
            </a:extLst>
          </p:cNvPr>
          <p:cNvSpPr txBox="1">
            <a:spLocks/>
          </p:cNvSpPr>
          <p:nvPr/>
        </p:nvSpPr>
        <p:spPr>
          <a:xfrm>
            <a:off x="4962525" y="402431"/>
            <a:ext cx="5539100" cy="2724944"/>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Determines in which partition (low, middle, or high) the </a:t>
            </a:r>
            <a:r>
              <a:rPr lang="en-US" dirty="0" err="1"/>
              <a:t>ith</a:t>
            </a:r>
            <a:r>
              <a:rPr lang="en-US" dirty="0"/>
              <a:t> element </a:t>
            </a:r>
            <a:r>
              <a:rPr lang="en-US" dirty="0" err="1"/>
              <a:t>lies:If</a:t>
            </a:r>
            <a:r>
              <a:rPr lang="en-US" dirty="0"/>
              <a:t> </a:t>
            </a:r>
            <a:r>
              <a:rPr lang="en-US" dirty="0" err="1"/>
              <a:t>i</a:t>
            </a:r>
            <a:r>
              <a:rPr lang="en-US" dirty="0"/>
              <a:t> is less than the size of low, recursively search in </a:t>
            </a:r>
            <a:r>
              <a:rPr lang="en-US" dirty="0" err="1"/>
              <a:t>low.If</a:t>
            </a:r>
            <a:r>
              <a:rPr lang="en-US" dirty="0"/>
              <a:t> </a:t>
            </a:r>
            <a:r>
              <a:rPr lang="en-US" dirty="0" err="1"/>
              <a:t>i</a:t>
            </a:r>
            <a:r>
              <a:rPr lang="en-US" dirty="0"/>
              <a:t> is within the size of low plus middle, the </a:t>
            </a:r>
            <a:r>
              <a:rPr lang="en-US" dirty="0" err="1"/>
              <a:t>ith</a:t>
            </a:r>
            <a:r>
              <a:rPr lang="en-US" dirty="0"/>
              <a:t> element is the </a:t>
            </a:r>
            <a:r>
              <a:rPr lang="en-US" dirty="0" err="1"/>
              <a:t>pivot.Otherwise</a:t>
            </a:r>
            <a:r>
              <a:rPr lang="en-US" dirty="0"/>
              <a:t>, search in high, adjusting </a:t>
            </a:r>
            <a:r>
              <a:rPr lang="en-US" dirty="0" err="1"/>
              <a:t>i</a:t>
            </a:r>
            <a:r>
              <a:rPr lang="en-US" dirty="0"/>
              <a:t> for the offset caused by the elements in low and middle.</a:t>
            </a:r>
          </a:p>
          <a:p>
            <a:pPr algn="ctr">
              <a:lnSpc>
                <a:spcPct val="100000"/>
              </a:lnSpc>
            </a:pPr>
            <a:r>
              <a:rPr lang="en-US" dirty="0"/>
              <a:t>This divide-and-conquer strategy ensures that each step processes a smaller portion of the array, leading to efficient execution.</a:t>
            </a:r>
          </a:p>
          <a:p>
            <a:pPr algn="ctr">
              <a:lnSpc>
                <a:spcPct val="100000"/>
              </a:lnSpc>
            </a:pPr>
            <a:endParaRPr lang="en-US" dirty="0"/>
          </a:p>
        </p:txBody>
      </p:sp>
      <p:sp>
        <p:nvSpPr>
          <p:cNvPr id="3" name="Subtitle 2">
            <a:extLst>
              <a:ext uri="{FF2B5EF4-FFF2-40B4-BE49-F238E27FC236}">
                <a16:creationId xmlns:a16="http://schemas.microsoft.com/office/drawing/2014/main" id="{A3372AF5-A3BB-5D1D-C85B-10613651F3F2}"/>
              </a:ext>
            </a:extLst>
          </p:cNvPr>
          <p:cNvSpPr txBox="1">
            <a:spLocks/>
          </p:cNvSpPr>
          <p:nvPr/>
        </p:nvSpPr>
        <p:spPr>
          <a:xfrm>
            <a:off x="-419100" y="3827462"/>
            <a:ext cx="5539100" cy="2894012"/>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for n in range(</a:t>
            </a:r>
            <a:r>
              <a:rPr lang="en-US" dirty="0" err="1"/>
              <a:t>len</a:t>
            </a:r>
            <a:r>
              <a:rPr lang="en-US" dirty="0"/>
              <a:t>(</a:t>
            </a:r>
            <a:r>
              <a:rPr lang="en-US" dirty="0" err="1"/>
              <a:t>sampleSizeN</a:t>
            </a:r>
            <a:r>
              <a:rPr lang="en-US" dirty="0"/>
              <a:t>)):</a:t>
            </a:r>
          </a:p>
          <a:p>
            <a:pPr algn="ctr">
              <a:lnSpc>
                <a:spcPct val="100000"/>
              </a:lnSpc>
            </a:pPr>
            <a:r>
              <a:rPr lang="en-US" dirty="0"/>
              <a:t>    for </a:t>
            </a:r>
            <a:r>
              <a:rPr lang="en-US" dirty="0" err="1"/>
              <a:t>popN</a:t>
            </a:r>
            <a:r>
              <a:rPr lang="en-US" dirty="0"/>
              <a:t> in range(</a:t>
            </a:r>
            <a:r>
              <a:rPr lang="en-US" dirty="0" err="1"/>
              <a:t>len</a:t>
            </a:r>
            <a:r>
              <a:rPr lang="en-US" dirty="0"/>
              <a:t>(</a:t>
            </a:r>
            <a:r>
              <a:rPr lang="en-US" dirty="0" err="1"/>
              <a:t>populationSizeN</a:t>
            </a:r>
            <a:r>
              <a:rPr lang="en-US" dirty="0"/>
              <a:t>)):</a:t>
            </a:r>
          </a:p>
          <a:p>
            <a:pPr algn="ctr">
              <a:lnSpc>
                <a:spcPct val="100000"/>
              </a:lnSpc>
            </a:pPr>
            <a:r>
              <a:rPr lang="en-US" dirty="0"/>
              <a:t>        for </a:t>
            </a:r>
            <a:r>
              <a:rPr lang="en-US" dirty="0" err="1"/>
              <a:t>ith</a:t>
            </a:r>
            <a:r>
              <a:rPr lang="en-US" dirty="0"/>
              <a:t> in range(5):</a:t>
            </a:r>
          </a:p>
          <a:p>
            <a:pPr algn="ctr">
              <a:lnSpc>
                <a:spcPct val="100000"/>
              </a:lnSpc>
            </a:pPr>
            <a:r>
              <a:rPr lang="en-US" dirty="0"/>
              <a:t>            </a:t>
            </a:r>
            <a:r>
              <a:rPr lang="en-US" dirty="0" err="1"/>
              <a:t>i</a:t>
            </a:r>
            <a:r>
              <a:rPr lang="en-US" dirty="0"/>
              <a:t> = </a:t>
            </a:r>
            <a:r>
              <a:rPr lang="en-US" dirty="0" err="1"/>
              <a:t>random.randint</a:t>
            </a:r>
            <a:r>
              <a:rPr lang="en-US" dirty="0"/>
              <a:t>(0, </a:t>
            </a:r>
            <a:r>
              <a:rPr lang="en-US" dirty="0" err="1"/>
              <a:t>sampleSizeN</a:t>
            </a:r>
            <a:r>
              <a:rPr lang="en-US" dirty="0"/>
              <a:t>[n])</a:t>
            </a:r>
          </a:p>
          <a:p>
            <a:pPr algn="ctr">
              <a:lnSpc>
                <a:spcPct val="100000"/>
              </a:lnSpc>
            </a:pPr>
            <a:r>
              <a:rPr lang="en-US" dirty="0"/>
              <a:t>            start = </a:t>
            </a:r>
            <a:r>
              <a:rPr lang="en-US" dirty="0" err="1"/>
              <a:t>time.process_time</a:t>
            </a:r>
            <a:r>
              <a:rPr lang="en-US" dirty="0"/>
              <a:t>()</a:t>
            </a:r>
          </a:p>
          <a:p>
            <a:pPr algn="ctr">
              <a:lnSpc>
                <a:spcPct val="100000"/>
              </a:lnSpc>
            </a:pPr>
            <a:r>
              <a:rPr lang="en-US" dirty="0"/>
              <a:t>            </a:t>
            </a:r>
            <a:r>
              <a:rPr lang="en-US" dirty="0" err="1"/>
              <a:t>theIthNum</a:t>
            </a:r>
            <a:r>
              <a:rPr lang="en-US" dirty="0"/>
              <a:t> = </a:t>
            </a:r>
            <a:r>
              <a:rPr lang="en-US" dirty="0" err="1"/>
              <a:t>orderStatistics</a:t>
            </a:r>
            <a:r>
              <a:rPr lang="en-US" dirty="0"/>
              <a:t>(</a:t>
            </a:r>
            <a:r>
              <a:rPr lang="en-US" dirty="0" err="1"/>
              <a:t>theArray</a:t>
            </a:r>
            <a:r>
              <a:rPr lang="en-US" dirty="0"/>
              <a:t>, </a:t>
            </a:r>
            <a:r>
              <a:rPr lang="en-US" dirty="0" err="1"/>
              <a:t>i</a:t>
            </a:r>
            <a:r>
              <a:rPr lang="en-US" dirty="0"/>
              <a:t>)</a:t>
            </a:r>
          </a:p>
          <a:p>
            <a:pPr algn="ctr">
              <a:lnSpc>
                <a:spcPct val="100000"/>
              </a:lnSpc>
            </a:pPr>
            <a:r>
              <a:rPr lang="en-US" dirty="0"/>
              <a:t>            end = </a:t>
            </a:r>
            <a:r>
              <a:rPr lang="en-US" dirty="0" err="1"/>
              <a:t>time.process_time</a:t>
            </a:r>
            <a:r>
              <a:rPr lang="en-US" dirty="0"/>
              <a:t>()</a:t>
            </a:r>
          </a:p>
        </p:txBody>
      </p:sp>
      <p:sp>
        <p:nvSpPr>
          <p:cNvPr id="6" name="Subtitle 2">
            <a:extLst>
              <a:ext uri="{FF2B5EF4-FFF2-40B4-BE49-F238E27FC236}">
                <a16:creationId xmlns:a16="http://schemas.microsoft.com/office/drawing/2014/main" id="{39695E29-F775-7929-89DA-C4C6AB345440}"/>
              </a:ext>
            </a:extLst>
          </p:cNvPr>
          <p:cNvSpPr txBox="1">
            <a:spLocks/>
          </p:cNvSpPr>
          <p:nvPr/>
        </p:nvSpPr>
        <p:spPr>
          <a:xfrm>
            <a:off x="5328026" y="4152900"/>
            <a:ext cx="5539100" cy="2076450"/>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Iterates through combinations of sample sizes and population sizes to test the </a:t>
            </a:r>
            <a:r>
              <a:rPr lang="en-US" dirty="0" err="1"/>
              <a:t>orderStatistics</a:t>
            </a:r>
            <a:r>
              <a:rPr lang="en-US" dirty="0"/>
              <a:t> </a:t>
            </a:r>
            <a:r>
              <a:rPr lang="en-US" dirty="0" err="1"/>
              <a:t>function.For</a:t>
            </a:r>
            <a:r>
              <a:rPr lang="en-US" dirty="0"/>
              <a:t> each </a:t>
            </a:r>
            <a:r>
              <a:rPr lang="en-US" dirty="0" err="1"/>
              <a:t>test:Picks</a:t>
            </a:r>
            <a:r>
              <a:rPr lang="en-US" dirty="0"/>
              <a:t> a random index </a:t>
            </a:r>
            <a:r>
              <a:rPr lang="en-US" dirty="0" err="1"/>
              <a:t>i</a:t>
            </a:r>
            <a:r>
              <a:rPr lang="en-US" dirty="0"/>
              <a:t>. Measures the time taken to find the </a:t>
            </a:r>
            <a:r>
              <a:rPr lang="en-US" dirty="0" err="1"/>
              <a:t>ith</a:t>
            </a:r>
            <a:r>
              <a:rPr lang="en-US" dirty="0"/>
              <a:t> element.</a:t>
            </a:r>
          </a:p>
          <a:p>
            <a:pPr algn="ctr">
              <a:lnSpc>
                <a:spcPct val="100000"/>
              </a:lnSpc>
            </a:pPr>
            <a:r>
              <a:rPr lang="en-US" dirty="0"/>
              <a:t>Provides evidence of the function's performance under different conditions.</a:t>
            </a:r>
          </a:p>
        </p:txBody>
      </p:sp>
    </p:spTree>
    <p:extLst>
      <p:ext uri="{BB962C8B-B14F-4D97-AF65-F5344CB8AC3E}">
        <p14:creationId xmlns:p14="http://schemas.microsoft.com/office/powerpoint/2010/main" val="12614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5F7A-699E-D4EE-C581-8F4A7B9D711F}"/>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D78BCB4-B33E-338C-9717-F4C90D5C629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6</a:t>
            </a:fld>
            <a:endParaRPr lang="en-US" dirty="0"/>
          </a:p>
        </p:txBody>
      </p:sp>
      <p:sp>
        <p:nvSpPr>
          <p:cNvPr id="2" name="Subtitle 2">
            <a:extLst>
              <a:ext uri="{FF2B5EF4-FFF2-40B4-BE49-F238E27FC236}">
                <a16:creationId xmlns:a16="http://schemas.microsoft.com/office/drawing/2014/main" id="{4D7994C7-DD22-D5F0-BB61-E34D40B5ACC5}"/>
              </a:ext>
            </a:extLst>
          </p:cNvPr>
          <p:cNvSpPr txBox="1">
            <a:spLocks/>
          </p:cNvSpPr>
          <p:nvPr/>
        </p:nvSpPr>
        <p:spPr>
          <a:xfrm>
            <a:off x="1828800" y="402431"/>
            <a:ext cx="8672825" cy="6090446"/>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3200" dirty="0"/>
              <a:t>This method uses a deterministic approach and has a time complexity of O(n).</a:t>
            </a:r>
          </a:p>
          <a:p>
            <a:pPr algn="ctr">
              <a:lnSpc>
                <a:spcPct val="100000"/>
              </a:lnSpc>
            </a:pPr>
            <a:r>
              <a:rPr lang="en-US" sz="3200" dirty="0"/>
              <a:t>Splitting the array into groups of 5 takes O(n)</a:t>
            </a:r>
          </a:p>
          <a:p>
            <a:pPr algn="ctr">
              <a:lnSpc>
                <a:spcPct val="100000"/>
              </a:lnSpc>
            </a:pPr>
            <a:r>
              <a:rPr lang="en-US" sz="3200" dirty="0"/>
              <a:t>Sorting each group and finding their medians is O(n) since the groups are constant-sized.</a:t>
            </a:r>
          </a:p>
          <a:p>
            <a:pPr algn="ctr">
              <a:lnSpc>
                <a:spcPct val="100000"/>
              </a:lnSpc>
            </a:pPr>
            <a:r>
              <a:rPr lang="en-US" sz="3200" dirty="0"/>
              <a:t>Finding the median of medians ensures the pivot splits the array into roughly balanced partitions.</a:t>
            </a:r>
          </a:p>
          <a:p>
            <a:pPr algn="ctr">
              <a:lnSpc>
                <a:spcPct val="100000"/>
              </a:lnSpc>
            </a:pPr>
            <a:r>
              <a:rPr lang="en-US" sz="3200" dirty="0"/>
              <a:t>Splitting into smaller, equal, and larger groups based on the pivot also takes O(n).</a:t>
            </a:r>
          </a:p>
          <a:p>
            <a:pPr algn="ctr">
              <a:lnSpc>
                <a:spcPct val="100000"/>
              </a:lnSpc>
            </a:pPr>
            <a:endParaRPr lang="en-US" sz="1600" dirty="0"/>
          </a:p>
        </p:txBody>
      </p:sp>
    </p:spTree>
    <p:extLst>
      <p:ext uri="{BB962C8B-B14F-4D97-AF65-F5344CB8AC3E}">
        <p14:creationId xmlns:p14="http://schemas.microsoft.com/office/powerpoint/2010/main" val="282812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91C27-8EC9-11A6-B080-56E67E0B15A4}"/>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1443208-D5C9-3646-6654-D541A17D1162}"/>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7</a:t>
            </a:fld>
            <a:endParaRPr lang="en-US" dirty="0"/>
          </a:p>
        </p:txBody>
      </p:sp>
      <p:sp>
        <p:nvSpPr>
          <p:cNvPr id="15" name="Subtitle 2">
            <a:extLst>
              <a:ext uri="{FF2B5EF4-FFF2-40B4-BE49-F238E27FC236}">
                <a16:creationId xmlns:a16="http://schemas.microsoft.com/office/drawing/2014/main" id="{98F34103-5011-B1E2-690A-6CC98B1310D8}"/>
              </a:ext>
            </a:extLst>
          </p:cNvPr>
          <p:cNvSpPr txBox="1">
            <a:spLocks/>
          </p:cNvSpPr>
          <p:nvPr/>
        </p:nvSpPr>
        <p:spPr>
          <a:xfrm>
            <a:off x="3326450" y="91282"/>
            <a:ext cx="5539100" cy="404018"/>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Now lets take a look at median filtering!</a:t>
            </a:r>
          </a:p>
        </p:txBody>
      </p:sp>
      <p:sp>
        <p:nvSpPr>
          <p:cNvPr id="2" name="Subtitle 2">
            <a:extLst>
              <a:ext uri="{FF2B5EF4-FFF2-40B4-BE49-F238E27FC236}">
                <a16:creationId xmlns:a16="http://schemas.microsoft.com/office/drawing/2014/main" id="{4D434DB3-FEA6-F9D5-753E-C4C1B425D0C4}"/>
              </a:ext>
            </a:extLst>
          </p:cNvPr>
          <p:cNvSpPr txBox="1">
            <a:spLocks/>
          </p:cNvSpPr>
          <p:nvPr/>
        </p:nvSpPr>
        <p:spPr>
          <a:xfrm>
            <a:off x="6320312" y="1589880"/>
            <a:ext cx="5539100" cy="4106070"/>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Extracts an </a:t>
            </a:r>
            <a:r>
              <a:rPr lang="en-US" dirty="0" err="1"/>
              <a:t>n×n</a:t>
            </a:r>
            <a:r>
              <a:rPr lang="en-US" dirty="0"/>
              <a:t> subarray centered around a given pixel (</a:t>
            </a:r>
            <a:r>
              <a:rPr lang="en-US" dirty="0" err="1"/>
              <a:t>i,j</a:t>
            </a:r>
            <a:r>
              <a:rPr lang="en-US" dirty="0"/>
              <a:t>) from a 2D array (image).</a:t>
            </a:r>
          </a:p>
          <a:p>
            <a:pPr algn="ctr">
              <a:lnSpc>
                <a:spcPct val="100000"/>
              </a:lnSpc>
            </a:pPr>
            <a:r>
              <a:rPr lang="en-US" dirty="0"/>
              <a:t>Calculates the range of rows and columns around the pixel, ensuring they don’t exceed image boundaries. </a:t>
            </a:r>
          </a:p>
          <a:p>
            <a:pPr algn="ctr">
              <a:lnSpc>
                <a:spcPct val="100000"/>
              </a:lnSpc>
            </a:pPr>
            <a:r>
              <a:rPr lang="en-US" dirty="0"/>
              <a:t>Extracts the subarray from the image using the calculated indices.</a:t>
            </a:r>
          </a:p>
          <a:p>
            <a:pPr algn="ctr">
              <a:lnSpc>
                <a:spcPct val="100000"/>
              </a:lnSpc>
            </a:pPr>
            <a:r>
              <a:rPr lang="en-US" dirty="0"/>
              <a:t>Pads the subarray with zeros if the pixel is near the edge and the subarray would otherwise be incomplete.</a:t>
            </a:r>
          </a:p>
          <a:p>
            <a:pPr algn="ctr">
              <a:lnSpc>
                <a:spcPct val="100000"/>
              </a:lnSpc>
            </a:pPr>
            <a:r>
              <a:rPr lang="en-US" dirty="0"/>
              <a:t>Ensures that filtering can be applied consistently even for edge pixels, where neighborhoods may not fit fully within the image.</a:t>
            </a:r>
          </a:p>
        </p:txBody>
      </p:sp>
      <p:sp>
        <p:nvSpPr>
          <p:cNvPr id="4" name="Subtitle 2">
            <a:extLst>
              <a:ext uri="{FF2B5EF4-FFF2-40B4-BE49-F238E27FC236}">
                <a16:creationId xmlns:a16="http://schemas.microsoft.com/office/drawing/2014/main" id="{5C6E3416-280E-E7E1-C4CD-340D192A7D0D}"/>
              </a:ext>
            </a:extLst>
          </p:cNvPr>
          <p:cNvSpPr txBox="1">
            <a:spLocks/>
          </p:cNvSpPr>
          <p:nvPr/>
        </p:nvSpPr>
        <p:spPr>
          <a:xfrm>
            <a:off x="0" y="628650"/>
            <a:ext cx="5539100" cy="24765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dirty="0"/>
          </a:p>
        </p:txBody>
      </p:sp>
      <p:pic>
        <p:nvPicPr>
          <p:cNvPr id="16" name="Picture 15" descr="A screenshot of a computer program">
            <a:extLst>
              <a:ext uri="{FF2B5EF4-FFF2-40B4-BE49-F238E27FC236}">
                <a16:creationId xmlns:a16="http://schemas.microsoft.com/office/drawing/2014/main" id="{61376AC7-EBF6-CC44-4EF3-D8DF886BA0AC}"/>
              </a:ext>
            </a:extLst>
          </p:cNvPr>
          <p:cNvPicPr>
            <a:picLocks noChangeAspect="1"/>
          </p:cNvPicPr>
          <p:nvPr/>
        </p:nvPicPr>
        <p:blipFill>
          <a:blip r:embed="rId3"/>
          <a:stretch>
            <a:fillRect/>
          </a:stretch>
        </p:blipFill>
        <p:spPr>
          <a:xfrm>
            <a:off x="224312" y="340121"/>
            <a:ext cx="5871688" cy="6177757"/>
          </a:xfrm>
          <a:prstGeom prst="rect">
            <a:avLst/>
          </a:prstGeom>
        </p:spPr>
      </p:pic>
    </p:spTree>
    <p:extLst>
      <p:ext uri="{BB962C8B-B14F-4D97-AF65-F5344CB8AC3E}">
        <p14:creationId xmlns:p14="http://schemas.microsoft.com/office/powerpoint/2010/main" val="448842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ADCBC-535A-22D6-99F7-12BF06DBF1D2}"/>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19B7E72-3336-FB4A-1F4F-485C53B92F9D}"/>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8</a:t>
            </a:fld>
            <a:endParaRPr lang="en-US" dirty="0"/>
          </a:p>
        </p:txBody>
      </p:sp>
      <p:sp>
        <p:nvSpPr>
          <p:cNvPr id="2" name="Subtitle 2">
            <a:extLst>
              <a:ext uri="{FF2B5EF4-FFF2-40B4-BE49-F238E27FC236}">
                <a16:creationId xmlns:a16="http://schemas.microsoft.com/office/drawing/2014/main" id="{E3E72D2F-5BEF-3FD1-80FE-B3E4F41EECF3}"/>
              </a:ext>
            </a:extLst>
          </p:cNvPr>
          <p:cNvSpPr txBox="1">
            <a:spLocks/>
          </p:cNvSpPr>
          <p:nvPr/>
        </p:nvSpPr>
        <p:spPr>
          <a:xfrm>
            <a:off x="7062046" y="278603"/>
            <a:ext cx="5023963" cy="6134896"/>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Set Up File Paths and Window Size: The path variable specifies the folder containing images to filter. The user inputs the desired </a:t>
            </a:r>
            <a:r>
              <a:rPr lang="en-US" dirty="0" err="1"/>
              <a:t>n×n</a:t>
            </a:r>
            <a:r>
              <a:rPr lang="en-US" dirty="0"/>
              <a:t> window size for the median filter.</a:t>
            </a:r>
          </a:p>
          <a:p>
            <a:pPr algn="ctr">
              <a:lnSpc>
                <a:spcPct val="100000"/>
              </a:lnSpc>
            </a:pPr>
            <a:r>
              <a:rPr lang="en-US" dirty="0"/>
              <a:t>Load Images: Iterates through all image files in the specified folder using glob. Opens each image and converts it into a </a:t>
            </a:r>
            <a:r>
              <a:rPr lang="en-US" dirty="0" err="1"/>
              <a:t>numpy</a:t>
            </a:r>
            <a:r>
              <a:rPr lang="en-US" dirty="0"/>
              <a:t> array for pixel-level </a:t>
            </a:r>
            <a:r>
              <a:rPr lang="en-US" dirty="0" err="1"/>
              <a:t>processing.If</a:t>
            </a:r>
            <a:r>
              <a:rPr lang="en-US" dirty="0"/>
              <a:t> the image has multiple channels (e.g., RGB), reshapes it to work as a 2D grayscale array for simplicity.</a:t>
            </a:r>
          </a:p>
          <a:p>
            <a:pPr algn="ctr">
              <a:lnSpc>
                <a:spcPct val="100000"/>
              </a:lnSpc>
            </a:pPr>
            <a:r>
              <a:rPr lang="en-US" dirty="0"/>
              <a:t>Pixel-by-Pixel Processing: Loops through every pixel in the image. For each pixel: Extracts an </a:t>
            </a:r>
            <a:r>
              <a:rPr lang="en-US" dirty="0" err="1"/>
              <a:t>n×n</a:t>
            </a:r>
            <a:r>
              <a:rPr lang="en-US" dirty="0"/>
              <a:t> subarray centered around the pixel using </a:t>
            </a:r>
            <a:r>
              <a:rPr lang="en-US" dirty="0" err="1"/>
              <a:t>extract_nxn_subarray</a:t>
            </a:r>
            <a:r>
              <a:rPr lang="en-US" dirty="0"/>
              <a:t>. Flattens the subarray into a 1D array. Uses the </a:t>
            </a:r>
            <a:r>
              <a:rPr lang="en-US" dirty="0" err="1"/>
              <a:t>orderStatistics</a:t>
            </a:r>
            <a:r>
              <a:rPr lang="en-US" dirty="0"/>
              <a:t> function to find the median of the subarray and assigns it to the current pixel. Save Filtered Images: Converts the processed </a:t>
            </a:r>
            <a:r>
              <a:rPr lang="en-US" dirty="0" err="1"/>
              <a:t>numpy</a:t>
            </a:r>
            <a:r>
              <a:rPr lang="en-US" dirty="0"/>
              <a:t> array back into an image. Saves the filtered image in a designated output folder, assigning a unique filename based on </a:t>
            </a:r>
            <a:r>
              <a:rPr lang="en-US" dirty="0" err="1"/>
              <a:t>imgNum</a:t>
            </a:r>
            <a:r>
              <a:rPr lang="en-US" dirty="0"/>
              <a:t>.</a:t>
            </a:r>
          </a:p>
        </p:txBody>
      </p:sp>
      <p:sp>
        <p:nvSpPr>
          <p:cNvPr id="4" name="Subtitle 2">
            <a:extLst>
              <a:ext uri="{FF2B5EF4-FFF2-40B4-BE49-F238E27FC236}">
                <a16:creationId xmlns:a16="http://schemas.microsoft.com/office/drawing/2014/main" id="{BC97039C-EC89-2CE1-51D5-B00586CD33B2}"/>
              </a:ext>
            </a:extLst>
          </p:cNvPr>
          <p:cNvSpPr txBox="1">
            <a:spLocks/>
          </p:cNvSpPr>
          <p:nvPr/>
        </p:nvSpPr>
        <p:spPr>
          <a:xfrm>
            <a:off x="0" y="628650"/>
            <a:ext cx="5539100" cy="24765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2D7F620E-1718-44D7-A36E-2F6DE62A438E}"/>
              </a:ext>
            </a:extLst>
          </p:cNvPr>
          <p:cNvPicPr>
            <a:picLocks noChangeAspect="1"/>
          </p:cNvPicPr>
          <p:nvPr/>
        </p:nvPicPr>
        <p:blipFill>
          <a:blip r:embed="rId3"/>
          <a:stretch>
            <a:fillRect/>
          </a:stretch>
        </p:blipFill>
        <p:spPr>
          <a:xfrm>
            <a:off x="0" y="0"/>
            <a:ext cx="6957271" cy="6858000"/>
          </a:xfrm>
          <a:prstGeom prst="rect">
            <a:avLst/>
          </a:prstGeom>
        </p:spPr>
      </p:pic>
    </p:spTree>
    <p:extLst>
      <p:ext uri="{BB962C8B-B14F-4D97-AF65-F5344CB8AC3E}">
        <p14:creationId xmlns:p14="http://schemas.microsoft.com/office/powerpoint/2010/main" val="2248613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A2BE6-C183-3E96-A417-BE4BB1B38BE2}"/>
            </a:ext>
          </a:extLst>
        </p:cNvPr>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FF21892-F655-C942-3026-D9171F9BDC5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9</a:t>
            </a:fld>
            <a:endParaRPr lang="en-US" dirty="0"/>
          </a:p>
        </p:txBody>
      </p:sp>
      <p:sp>
        <p:nvSpPr>
          <p:cNvPr id="2" name="Subtitle 2">
            <a:extLst>
              <a:ext uri="{FF2B5EF4-FFF2-40B4-BE49-F238E27FC236}">
                <a16:creationId xmlns:a16="http://schemas.microsoft.com/office/drawing/2014/main" id="{1F8EA796-2B6C-CFBB-7EEB-F83074FF13FF}"/>
              </a:ext>
            </a:extLst>
          </p:cNvPr>
          <p:cNvSpPr txBox="1">
            <a:spLocks/>
          </p:cNvSpPr>
          <p:nvPr/>
        </p:nvSpPr>
        <p:spPr>
          <a:xfrm>
            <a:off x="6762751" y="1488278"/>
            <a:ext cx="5294684" cy="3540922"/>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Extracts an </a:t>
            </a:r>
            <a:r>
              <a:rPr lang="en-US" dirty="0" err="1"/>
              <a:t>n×n</a:t>
            </a:r>
            <a:r>
              <a:rPr lang="en-US" dirty="0"/>
              <a:t> neighborhood around the current pixel using </a:t>
            </a:r>
            <a:r>
              <a:rPr lang="en-US" dirty="0" err="1"/>
              <a:t>extract_nxn_subarray</a:t>
            </a:r>
            <a:r>
              <a:rPr lang="en-US" dirty="0"/>
              <a:t>. Converts the neighborhood into a 1D array using flatten() to simplify operations. Uses </a:t>
            </a:r>
            <a:r>
              <a:rPr lang="en-US" dirty="0" err="1"/>
              <a:t>orderStatistics</a:t>
            </a:r>
            <a:r>
              <a:rPr lang="en-US" dirty="0"/>
              <a:t> to calculate the median of the neighborhood, which is the “length of subarray / 2”-th smallest element. Replaces the pixel value with the median.</a:t>
            </a:r>
          </a:p>
          <a:p>
            <a:pPr algn="ctr">
              <a:lnSpc>
                <a:spcPct val="100000"/>
              </a:lnSpc>
            </a:pPr>
            <a:r>
              <a:rPr lang="en-US" dirty="0"/>
              <a:t>The median filter smooths the image while preserving edges by replacing each pixel with the median of its neighborhood.</a:t>
            </a:r>
          </a:p>
        </p:txBody>
      </p:sp>
      <p:sp>
        <p:nvSpPr>
          <p:cNvPr id="4" name="Subtitle 2">
            <a:extLst>
              <a:ext uri="{FF2B5EF4-FFF2-40B4-BE49-F238E27FC236}">
                <a16:creationId xmlns:a16="http://schemas.microsoft.com/office/drawing/2014/main" id="{B367E447-E0CE-4546-96AB-3B2DB64CC582}"/>
              </a:ext>
            </a:extLst>
          </p:cNvPr>
          <p:cNvSpPr txBox="1">
            <a:spLocks/>
          </p:cNvSpPr>
          <p:nvPr/>
        </p:nvSpPr>
        <p:spPr>
          <a:xfrm>
            <a:off x="0" y="628650"/>
            <a:ext cx="5539100" cy="2476500"/>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2pPr>
            <a:lvl3pPr marL="9144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140000"/>
              </a:lnSpc>
              <a:spcBef>
                <a:spcPts val="10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dirty="0"/>
          </a:p>
        </p:txBody>
      </p:sp>
      <p:pic>
        <p:nvPicPr>
          <p:cNvPr id="7" name="Picture 6" descr="A screen shot of a computer program&#10;&#10;Description automatically generated">
            <a:extLst>
              <a:ext uri="{FF2B5EF4-FFF2-40B4-BE49-F238E27FC236}">
                <a16:creationId xmlns:a16="http://schemas.microsoft.com/office/drawing/2014/main" id="{8C1C6CBC-3D4C-54EB-6231-1BF20D7A2F4E}"/>
              </a:ext>
            </a:extLst>
          </p:cNvPr>
          <p:cNvPicPr>
            <a:picLocks noChangeAspect="1"/>
          </p:cNvPicPr>
          <p:nvPr/>
        </p:nvPicPr>
        <p:blipFill>
          <a:blip r:embed="rId3"/>
          <a:stretch>
            <a:fillRect/>
          </a:stretch>
        </p:blipFill>
        <p:spPr>
          <a:xfrm>
            <a:off x="228092" y="2008583"/>
            <a:ext cx="6424810" cy="1744268"/>
          </a:xfrm>
          <a:prstGeom prst="rect">
            <a:avLst/>
          </a:prstGeom>
        </p:spPr>
      </p:pic>
    </p:spTree>
    <p:extLst>
      <p:ext uri="{BB962C8B-B14F-4D97-AF65-F5344CB8AC3E}">
        <p14:creationId xmlns:p14="http://schemas.microsoft.com/office/powerpoint/2010/main" val="181167528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{E7ECAED3-A13B-470C-8057-038D7CECC322}tf67328976_win32</Template>
  <TotalTime>772</TotalTime>
  <Words>1857</Words>
  <Application>Microsoft Office PowerPoint</Application>
  <PresentationFormat>Widescreen</PresentationFormat>
  <Paragraphs>155</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-apple-system</vt:lpstr>
      <vt:lpstr>Arial</vt:lpstr>
      <vt:lpstr>Calibri</vt:lpstr>
      <vt:lpstr>Tenorite</vt:lpstr>
      <vt:lpstr>Custom</vt:lpstr>
      <vt:lpstr>Order Statistics and Median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Youssef Mohamed</dc:creator>
  <cp:lastModifiedBy>Youssef Mohamed</cp:lastModifiedBy>
  <cp:revision>8</cp:revision>
  <dcterms:created xsi:type="dcterms:W3CDTF">2024-12-04T01:55:25Z</dcterms:created>
  <dcterms:modified xsi:type="dcterms:W3CDTF">2024-12-10T15:48:33Z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